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PT Sans Narrow"/>
      <p:regular r:id="rId40"/>
      <p:bold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regular.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PTSansNarrow-bold.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f8e845c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f8e845c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Good afternoon, I’m jinyeong kim and I’m the first speaker of team 2’s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3d013d83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3d013d83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To turn on the homework mode, a user can press the button on the upper part of the view</a:t>
            </a:r>
            <a:endParaRPr/>
          </a:p>
          <a:p>
            <a:pPr indent="0" lvl="0" marL="0" rtl="0" algn="l">
              <a:spcBef>
                <a:spcPts val="0"/>
              </a:spcBef>
              <a:spcAft>
                <a:spcPts val="0"/>
              </a:spcAft>
              <a:buNone/>
            </a:pPr>
            <a:r>
              <a:rPr lang="ko"/>
              <a:t>It’s very simple to turn on, but once it’s on, It’ not simple to turn it off, you have to type in the text that makes you somewhat guilty if you have not finished your job.</a:t>
            </a:r>
            <a:endParaRPr/>
          </a:p>
          <a:p>
            <a:pPr indent="0" lvl="0" marL="0" rtl="0" algn="l">
              <a:spcBef>
                <a:spcPts val="0"/>
              </a:spcBef>
              <a:spcAft>
                <a:spcPts val="0"/>
              </a:spcAft>
              <a:buNone/>
            </a:pPr>
            <a:r>
              <a:rPr lang="ko"/>
              <a:t>During the homework mode, you can’t use the apps on the blocking lists and alarm goes off if a user does not check in before timer ends to prevent a user from falling into sleep</a:t>
            </a:r>
            <a:endParaRPr/>
          </a:p>
          <a:p>
            <a:pPr indent="0" lvl="0" marL="0" rtl="0" algn="l">
              <a:spcBef>
                <a:spcPts val="0"/>
              </a:spcBef>
              <a:spcAft>
                <a:spcPts val="0"/>
              </a:spcAft>
              <a:buNone/>
            </a:pPr>
            <a:r>
              <a:rPr lang="ko"/>
              <a:t>This alarm can only be turned off by making some motions ( shaking or walking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3d3eff048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3d3eff048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the use cases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3d3eff048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3d3eff048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From now on, I have to work on keeping the timer going even though the app goes background</a:t>
            </a:r>
            <a:endParaRPr/>
          </a:p>
          <a:p>
            <a:pPr indent="0" lvl="0" marL="0" rtl="0" algn="l">
              <a:spcBef>
                <a:spcPts val="0"/>
              </a:spcBef>
              <a:spcAft>
                <a:spcPts val="0"/>
              </a:spcAft>
              <a:buNone/>
            </a:pPr>
            <a:r>
              <a:rPr lang="ko"/>
              <a:t>and also on notification and motion sensors</a:t>
            </a:r>
            <a:endParaRPr/>
          </a:p>
          <a:p>
            <a:pPr indent="0" lvl="0" marL="0" rtl="0" algn="l">
              <a:spcBef>
                <a:spcPts val="0"/>
              </a:spcBef>
              <a:spcAft>
                <a:spcPts val="0"/>
              </a:spcAft>
              <a:buNone/>
            </a:pPr>
            <a:r>
              <a:rPr lang="ko"/>
              <a:t>until now, I’ve learned basics of android programming with kotlin and about the Android MVVM pattern with Room</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3d084f845_9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3d084f845_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3d084f845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3d084f845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ko"/>
              <a:t>User has work to do but is spending too much time on Youtube</a:t>
            </a:r>
            <a:endParaRPr/>
          </a:p>
          <a:p>
            <a:pPr indent="-298450" lvl="0" marL="457200" rtl="0" algn="l">
              <a:spcBef>
                <a:spcPts val="0"/>
              </a:spcBef>
              <a:spcAft>
                <a:spcPts val="0"/>
              </a:spcAft>
              <a:buSzPts val="1100"/>
              <a:buAutoNum type="arabicPeriod"/>
            </a:pPr>
            <a:r>
              <a:rPr lang="ko"/>
              <a:t>User turns on App blocking function on BlueCat</a:t>
            </a:r>
            <a:endParaRPr/>
          </a:p>
          <a:p>
            <a:pPr indent="-298450" lvl="0" marL="457200" rtl="0" algn="l">
              <a:spcBef>
                <a:spcPts val="0"/>
              </a:spcBef>
              <a:spcAft>
                <a:spcPts val="0"/>
              </a:spcAft>
              <a:buSzPts val="1100"/>
              <a:buAutoNum type="arabicPeriod"/>
            </a:pPr>
            <a:r>
              <a:rPr lang="ko"/>
              <a:t>User procrastinates and continues watching Youtube videos </a:t>
            </a:r>
            <a:endParaRPr/>
          </a:p>
          <a:p>
            <a:pPr indent="-298450" lvl="0" marL="457200" rtl="0" algn="l">
              <a:spcBef>
                <a:spcPts val="0"/>
              </a:spcBef>
              <a:spcAft>
                <a:spcPts val="0"/>
              </a:spcAft>
              <a:buSzPts val="1100"/>
              <a:buAutoNum type="arabicPeriod"/>
            </a:pPr>
            <a:r>
              <a:rPr lang="ko"/>
              <a:t>After 30 mins (default), the BlueCat app blocks Youtube and sends user to app blocking screen</a:t>
            </a:r>
            <a:endParaRPr/>
          </a:p>
          <a:p>
            <a:pPr indent="-298450" lvl="0" marL="457200" rtl="0" algn="l">
              <a:spcBef>
                <a:spcPts val="0"/>
              </a:spcBef>
              <a:spcAft>
                <a:spcPts val="0"/>
              </a:spcAft>
              <a:buSzPts val="1100"/>
              <a:buAutoNum type="arabicPeriod"/>
            </a:pPr>
            <a:r>
              <a:rPr lang="ko"/>
              <a:t>User stops procrastinating and gets back to work </a:t>
            </a:r>
            <a:endParaRPr/>
          </a:p>
          <a:p>
            <a:pPr indent="-298450" lvl="0" marL="457200" rtl="0" algn="l">
              <a:spcBef>
                <a:spcPts val="0"/>
              </a:spcBef>
              <a:spcAft>
                <a:spcPts val="0"/>
              </a:spcAft>
              <a:buSzPts val="1100"/>
              <a:buAutoNum type="arabicPeriod"/>
            </a:pPr>
            <a:r>
              <a:rPr lang="ko"/>
              <a:t>When user is finished with work or wants to take a break, can watch YouTube again.</a:t>
            </a:r>
            <a:endParaRPr/>
          </a:p>
          <a:p>
            <a:pPr indent="-298450" lvl="0" marL="457200" rtl="0" algn="l">
              <a:spcBef>
                <a:spcPts val="0"/>
              </a:spcBef>
              <a:spcAft>
                <a:spcPts val="0"/>
              </a:spcAft>
              <a:buSzPts val="1100"/>
              <a:buAutoNum type="arabicPeriod"/>
            </a:pPr>
            <a:r>
              <a:rPr lang="ko"/>
              <a:t>If user continues to watch Youtube, app is blocked again after 30 mins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3d3eff04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3d3eff04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3d3eff048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3d3eff048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3d3eff048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3d3eff048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3d084f845_1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3d084f845_1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000">
                <a:solidFill>
                  <a:schemeClr val="dk2"/>
                </a:solidFill>
                <a:latin typeface="Open Sans"/>
                <a:ea typeface="Open Sans"/>
                <a:cs typeface="Open Sans"/>
                <a:sym typeface="Open Sans"/>
              </a:rPr>
              <a:t>- Be as detailed as possible. </a:t>
            </a:r>
            <a:endParaRPr sz="10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ko" sz="1000">
                <a:solidFill>
                  <a:schemeClr val="dk2"/>
                </a:solidFill>
                <a:latin typeface="Open Sans"/>
                <a:ea typeface="Open Sans"/>
                <a:cs typeface="Open Sans"/>
                <a:sym typeface="Open Sans"/>
              </a:rPr>
              <a:t>• Clarify what were already solved and what are still needs to be addressed. </a:t>
            </a:r>
            <a:endParaRPr sz="10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ko" sz="1000">
                <a:solidFill>
                  <a:schemeClr val="dk2"/>
                </a:solidFill>
                <a:latin typeface="Open Sans"/>
                <a:ea typeface="Open Sans"/>
                <a:cs typeface="Open Sans"/>
                <a:sym typeface="Open Sans"/>
              </a:rPr>
              <a:t>• Encouraged to have initial evaluation results (on latency, power, accuracy, etc.).</a:t>
            </a:r>
            <a:endParaRPr sz="1400">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f8e845c1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f8e845c1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3d3eff04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3d3eff04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Our project Idea stays in the similar shape as we have presented earlier</a:t>
            </a:r>
            <a:endParaRPr/>
          </a:p>
          <a:p>
            <a:pPr indent="0" lvl="0" marL="0" rtl="0" algn="l">
              <a:spcBef>
                <a:spcPts val="0"/>
              </a:spcBef>
              <a:spcAft>
                <a:spcPts val="0"/>
              </a:spcAft>
              <a:buNone/>
            </a:pPr>
            <a:r>
              <a:rPr lang="ko"/>
              <a:t>Our App targets people who have trouble meeting the deadlines of theirs tasks</a:t>
            </a:r>
            <a:endParaRPr/>
          </a:p>
          <a:p>
            <a:pPr indent="0" lvl="0" marL="0" rtl="0" algn="l">
              <a:spcBef>
                <a:spcPts val="0"/>
              </a:spcBef>
              <a:spcAft>
                <a:spcPts val="0"/>
              </a:spcAft>
              <a:buNone/>
            </a:pPr>
            <a:r>
              <a:rPr lang="ko"/>
              <a:t>So, we aim to help those people to increase their productivity with three features</a:t>
            </a:r>
            <a:endParaRPr/>
          </a:p>
          <a:p>
            <a:pPr indent="0" lvl="0" marL="0" rtl="0" algn="l">
              <a:spcBef>
                <a:spcPts val="0"/>
              </a:spcBef>
              <a:spcAft>
                <a:spcPts val="0"/>
              </a:spcAft>
              <a:buNone/>
            </a:pPr>
            <a:r>
              <a:rPr lang="ko"/>
              <a:t>We have divided our team into 3 small groups and each group will present details of each feature.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3d084f845_9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3d084f845_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3d084f845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3d084f845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3d084f84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3d084f84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3d28bded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3d28bded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3d3eff04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3d3eff04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3d28bded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3d28bded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테스트 케이스 : 초기 (신림역) -&gt; 서울대입구역 -&gt; 신림역 -&gt; 구로디지털단지역</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3d084f845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3d084f845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테스트 케이스 : 초기 (신림역) -&gt; 서울대입구역 -&gt; 신림역 -&gt; 구로디지털단지역</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3d084f845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3d084f845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3d28bded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3d28bded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3d084f84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3d084f84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Font typeface="Open Sans"/>
              <a:buChar char="-"/>
            </a:pPr>
            <a:r>
              <a:rPr lang="ko" sz="1400">
                <a:solidFill>
                  <a:srgbClr val="666666"/>
                </a:solidFill>
                <a:latin typeface="Open Sans"/>
                <a:ea typeface="Open Sans"/>
                <a:cs typeface="Open Sans"/>
                <a:sym typeface="Open Sans"/>
              </a:rPr>
              <a:t>Used FusedLocationProviderClient &lt;- Better battery usage</a:t>
            </a:r>
            <a:endParaRPr sz="1400">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ko" sz="1400">
                <a:solidFill>
                  <a:srgbClr val="666666"/>
                </a:solidFill>
                <a:latin typeface="Open Sans"/>
                <a:ea typeface="Open Sans"/>
                <a:cs typeface="Open Sans"/>
                <a:sym typeface="Open Sans"/>
              </a:rPr>
              <a:t>Used inexact 1 minute check interval &lt;- Android optimize check interval to synchronize with other services so it can optimize battery usage</a:t>
            </a:r>
            <a:endParaRPr sz="1400">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ko" sz="1400">
                <a:solidFill>
                  <a:srgbClr val="666666"/>
                </a:solidFill>
                <a:latin typeface="Open Sans"/>
                <a:ea typeface="Open Sans"/>
                <a:cs typeface="Open Sans"/>
                <a:sym typeface="Open Sans"/>
              </a:rPr>
              <a:t>Minimize redundant operation &lt;- Do not estimate travel time when location did not change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3d3eff04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3d3eff04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Before we start with the details, I would like to briefly explain the architecture of our app and project schedule</a:t>
            </a:r>
            <a:endParaRPr/>
          </a:p>
          <a:p>
            <a:pPr indent="0" lvl="0" marL="0" rtl="0" algn="l">
              <a:spcBef>
                <a:spcPts val="0"/>
              </a:spcBef>
              <a:spcAft>
                <a:spcPts val="0"/>
              </a:spcAft>
              <a:buNone/>
            </a:pPr>
            <a:r>
              <a:rPr lang="ko"/>
              <a:t>First, the architecture</a:t>
            </a:r>
            <a:endParaRPr/>
          </a:p>
          <a:p>
            <a:pPr indent="0" lvl="0" marL="0" rtl="0" algn="l">
              <a:spcBef>
                <a:spcPts val="0"/>
              </a:spcBef>
              <a:spcAft>
                <a:spcPts val="0"/>
              </a:spcAft>
              <a:buNone/>
            </a:pPr>
            <a:r>
              <a:rPr lang="ko"/>
              <a:t>Like I mentioned, we have separate features and each feature has own fragment and a user can navigate through them with navigation bar</a:t>
            </a:r>
            <a:endParaRPr/>
          </a:p>
          <a:p>
            <a:pPr indent="0" lvl="0" marL="0" rtl="0" algn="l">
              <a:spcBef>
                <a:spcPts val="0"/>
              </a:spcBef>
              <a:spcAft>
                <a:spcPts val="0"/>
              </a:spcAft>
              <a:buNone/>
            </a:pPr>
            <a:r>
              <a:rPr lang="ko"/>
              <a:t>We also share a single settings page which a user can control all the settings related to each feature</a:t>
            </a:r>
            <a:endParaRPr/>
          </a:p>
          <a:p>
            <a:pPr indent="0" lvl="0" marL="0" rtl="0" algn="l">
              <a:spcBef>
                <a:spcPts val="0"/>
              </a:spcBef>
              <a:spcAft>
                <a:spcPts val="0"/>
              </a:spcAft>
              <a:buNone/>
            </a:pPr>
            <a:r>
              <a:rPr lang="ko"/>
              <a:t>For the database, we use local database using Room, It’ </a:t>
            </a:r>
            <a:r>
              <a:rPr lang="ko" sz="1200">
                <a:solidFill>
                  <a:srgbClr val="222222"/>
                </a:solidFill>
                <a:highlight>
                  <a:srgbClr val="FFFFFF"/>
                </a:highlight>
              </a:rPr>
              <a:t>basically, abstraction layer over SQLite.</a:t>
            </a:r>
            <a:endParaRPr sz="1200">
              <a:solidFill>
                <a:srgbClr val="222222"/>
              </a:solidFill>
              <a:highlight>
                <a:srgbClr val="FFFFFF"/>
              </a:highlight>
            </a:endParaRPr>
          </a:p>
          <a:p>
            <a:pPr indent="0" lvl="0" marL="0" rtl="0" algn="l">
              <a:spcBef>
                <a:spcPts val="0"/>
              </a:spcBef>
              <a:spcAft>
                <a:spcPts val="0"/>
              </a:spcAft>
              <a:buNone/>
            </a:pPr>
            <a:r>
              <a:rPr lang="ko" sz="1200">
                <a:solidFill>
                  <a:srgbClr val="222222"/>
                </a:solidFill>
                <a:highlight>
                  <a:srgbClr val="FFFFFF"/>
                </a:highlight>
              </a:rPr>
              <a:t>Since we don’t store a lot data, we use the local database</a:t>
            </a:r>
            <a:endParaRPr sz="1200">
              <a:solidFill>
                <a:srgbClr val="222222"/>
              </a:solidFill>
              <a:highlight>
                <a:srgbClr val="FFFFFF"/>
              </a:highlight>
            </a:endParaRPr>
          </a:p>
          <a:p>
            <a:pPr indent="0" lvl="0" marL="0" rtl="0" algn="l">
              <a:spcBef>
                <a:spcPts val="0"/>
              </a:spcBef>
              <a:spcAft>
                <a:spcPts val="0"/>
              </a:spcAft>
              <a:buNone/>
            </a:pPr>
            <a:r>
              <a:rPr lang="ko" sz="1200">
                <a:solidFill>
                  <a:srgbClr val="222222"/>
                </a:solidFill>
                <a:highlight>
                  <a:srgbClr val="FFFFFF"/>
                </a:highlight>
              </a:rPr>
              <a:t>and we have some foreground services for app-blocking and location-reminder features</a:t>
            </a:r>
            <a:endParaRPr sz="1200">
              <a:solidFill>
                <a:srgbClr val="222222"/>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3d3eff04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3d3eff04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Font typeface="Open Sans"/>
              <a:buChar char="-"/>
            </a:pPr>
            <a:r>
              <a:rPr lang="ko" sz="1400">
                <a:solidFill>
                  <a:srgbClr val="666666"/>
                </a:solidFill>
                <a:latin typeface="Open Sans"/>
                <a:ea typeface="Open Sans"/>
                <a:cs typeface="Open Sans"/>
                <a:sym typeface="Open Sans"/>
              </a:rPr>
              <a:t>Used FusedLocationProviderClient &lt;- Better battery usage</a:t>
            </a:r>
            <a:endParaRPr sz="1400">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ko" sz="1400">
                <a:solidFill>
                  <a:srgbClr val="666666"/>
                </a:solidFill>
                <a:latin typeface="Open Sans"/>
                <a:ea typeface="Open Sans"/>
                <a:cs typeface="Open Sans"/>
                <a:sym typeface="Open Sans"/>
              </a:rPr>
              <a:t>Used inexact 1 minute check interval &lt;- Android optimize check interval to synchronize with other services so it can optimize battery usage</a:t>
            </a:r>
            <a:endParaRPr sz="1400">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ko" sz="1400">
                <a:solidFill>
                  <a:srgbClr val="666666"/>
                </a:solidFill>
                <a:latin typeface="Open Sans"/>
                <a:ea typeface="Open Sans"/>
                <a:cs typeface="Open Sans"/>
                <a:sym typeface="Open Sans"/>
              </a:rPr>
              <a:t>Minimize redundant operation &lt;- Do not estimate travel time when location did not change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3d28bded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3d28bded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3d084f845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3d084f845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3d084f845_1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3d084f845_1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3d3eff04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3d3eff04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200">
                <a:solidFill>
                  <a:schemeClr val="dk2"/>
                </a:solidFill>
                <a:latin typeface="Open Sans"/>
                <a:ea typeface="Open Sans"/>
                <a:cs typeface="Open Sans"/>
                <a:sym typeface="Open Sans"/>
              </a:rPr>
              <a:t>How does your final solution look like?</a:t>
            </a:r>
            <a:endParaRPr sz="12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ko" sz="1200">
                <a:solidFill>
                  <a:schemeClr val="dk2"/>
                </a:solidFill>
                <a:latin typeface="Open Sans"/>
                <a:ea typeface="Open Sans"/>
                <a:cs typeface="Open Sans"/>
                <a:sym typeface="Open Sans"/>
              </a:rPr>
              <a:t>How do we judge the success of the project? (at least we should have the planned functionality, the UI can differ a little)</a:t>
            </a:r>
            <a:endParaRPr sz="1200">
              <a:solidFill>
                <a:schemeClr val="dk2"/>
              </a:solidFill>
              <a:latin typeface="Open Sans"/>
              <a:ea typeface="Open Sans"/>
              <a:cs typeface="Open Sans"/>
              <a:sym typeface="Open Sans"/>
            </a:endParaRPr>
          </a:p>
          <a:p>
            <a:pPr indent="0" lvl="0" marL="0" rtl="0" algn="l">
              <a:spcBef>
                <a:spcPts val="160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3d3eff04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3d3eff04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t>
            </a:r>
            <a:r>
              <a:rPr lang="ko"/>
              <a:t>Show them the excel sheet &amp; github issues(project plan) briefly###</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We are using both spreadsheet and github issues</a:t>
            </a:r>
            <a:endParaRPr/>
          </a:p>
          <a:p>
            <a:pPr indent="0" lvl="0" marL="0" rtl="0" algn="l">
              <a:spcBef>
                <a:spcPts val="0"/>
              </a:spcBef>
              <a:spcAft>
                <a:spcPts val="0"/>
              </a:spcAft>
              <a:buNone/>
            </a:pPr>
            <a:r>
              <a:rPr lang="ko"/>
              <a:t>We have converted our project plan into github issues and milestones for easy management on daily basis</a:t>
            </a:r>
            <a:endParaRPr/>
          </a:p>
          <a:p>
            <a:pPr indent="0" lvl="0" marL="0" rtl="0" algn="l">
              <a:spcBef>
                <a:spcPts val="0"/>
              </a:spcBef>
              <a:spcAft>
                <a:spcPts val="0"/>
              </a:spcAft>
              <a:buNone/>
            </a:pPr>
            <a:r>
              <a:rPr lang="ko"/>
              <a:t>and we check on our progress using the project plan when we have regular meeting</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Until now, we have got a bit more familiar with Android development and have implemented basic functionality of the project</a:t>
            </a:r>
            <a:endParaRPr/>
          </a:p>
          <a:p>
            <a:pPr indent="0" lvl="0" marL="0" rtl="0" algn="l">
              <a:spcBef>
                <a:spcPts val="0"/>
              </a:spcBef>
              <a:spcAft>
                <a:spcPts val="0"/>
              </a:spcAft>
              <a:buNone/>
            </a:pPr>
            <a:r>
              <a:rPr lang="ko"/>
              <a:t>for the rest of the period, we’ll finish implementing the features that have not been completed</a:t>
            </a:r>
            <a:br>
              <a:rPr lang="ko"/>
            </a:br>
            <a:r>
              <a:rPr lang="ko"/>
              <a:t>the details will be on following slides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3d3eff048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3d3eff048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Also we have faced little bit of deviation from the original plan, nothing critical, but just could not complete the tasks we have scheduled to do.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3d084f845_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3d084f845_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f8e845c1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f8e845c1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the first feature, To-do List and Homework mode</a:t>
            </a:r>
            <a:endParaRPr/>
          </a:p>
          <a:p>
            <a:pPr indent="0" lvl="0" marL="0" rtl="0" algn="l">
              <a:spcBef>
                <a:spcPts val="0"/>
              </a:spcBef>
              <a:spcAft>
                <a:spcPts val="0"/>
              </a:spcAft>
              <a:buNone/>
            </a:pPr>
            <a:r>
              <a:rPr lang="ko"/>
              <a:t>feature two features are grouped into one feature and share the same fragment (view)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3d013d8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d013d8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For the To-Do List, it can add, delete tasks and mark them done or undone, That’s it. it’s a very common to-do list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3d013d83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3d013d83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Set the title, date, and time and done.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27.png"/><Relationship Id="rId8"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spreadsheets/d/1QyvoBminOBTyXSOlePHeygPNn8a5bCXSTumpKnIcDBE/edit#gid=1533464390" TargetMode="External"/><Relationship Id="rId4" Type="http://schemas.openxmlformats.org/officeDocument/2006/relationships/hyperlink" Target="https://github.com/ywj7373/MC-group2/issu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BlueCat</a:t>
            </a:r>
            <a:endParaRPr/>
          </a:p>
        </p:txBody>
      </p:sp>
      <p:sp>
        <p:nvSpPr>
          <p:cNvPr id="67" name="Google Shape;67;p13"/>
          <p:cNvSpPr txBox="1"/>
          <p:nvPr>
            <p:ph idx="1" type="subTitle"/>
          </p:nvPr>
        </p:nvSpPr>
        <p:spPr>
          <a:xfrm>
            <a:off x="2137225" y="2850055"/>
            <a:ext cx="4870500" cy="1176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ko"/>
              <a:t>Interactive Productivity Manager</a:t>
            </a:r>
            <a:br>
              <a:rPr lang="ko"/>
            </a:br>
            <a:r>
              <a:rPr b="1" lang="ko" sz="3000"/>
              <a:t>Team 2</a:t>
            </a:r>
            <a:endParaRPr b="1" sz="3000"/>
          </a:p>
          <a:p>
            <a:pPr indent="0" lvl="0" marL="0" rtl="0" algn="ctr">
              <a:spcBef>
                <a:spcPts val="0"/>
              </a:spcBef>
              <a:spcAft>
                <a:spcPts val="0"/>
              </a:spcAft>
              <a:buNone/>
            </a:pPr>
            <a:r>
              <a:t/>
            </a:r>
            <a:endParaRPr/>
          </a:p>
        </p:txBody>
      </p:sp>
      <p:sp>
        <p:nvSpPr>
          <p:cNvPr id="68" name="Google Shape;68;p13"/>
          <p:cNvSpPr txBox="1"/>
          <p:nvPr/>
        </p:nvSpPr>
        <p:spPr>
          <a:xfrm>
            <a:off x="-73350" y="4233075"/>
            <a:ext cx="9290700" cy="4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300">
                <a:solidFill>
                  <a:srgbClr val="695D46"/>
                </a:solidFill>
                <a:latin typeface="Open Sans"/>
                <a:ea typeface="Open Sans"/>
                <a:cs typeface="Open Sans"/>
                <a:sym typeface="Open Sans"/>
              </a:rPr>
              <a:t>Rachel Gan, Young Woong Jun, Sigrid Marita Kvamme, Jin Yeong Kim, Seung Woo Jo</a:t>
            </a:r>
            <a:endParaRPr sz="1300">
              <a:solidFill>
                <a:srgbClr val="695D4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To-Do List &amp; Homework Mode </a:t>
            </a:r>
            <a:r>
              <a:rPr lang="ko" sz="2400"/>
              <a:t>DEMO</a:t>
            </a:r>
            <a:endParaRPr/>
          </a:p>
        </p:txBody>
      </p:sp>
      <p:sp>
        <p:nvSpPr>
          <p:cNvPr id="127" name="Google Shape;127;p22"/>
          <p:cNvSpPr txBox="1"/>
          <p:nvPr>
            <p:ph idx="1" type="body"/>
          </p:nvPr>
        </p:nvSpPr>
        <p:spPr>
          <a:xfrm>
            <a:off x="311700" y="1266325"/>
            <a:ext cx="42603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CCCC"/>
              </a:buClr>
              <a:buSzPts val="1800"/>
              <a:buChar char="●"/>
            </a:pPr>
            <a:r>
              <a:rPr lang="ko">
                <a:solidFill>
                  <a:srgbClr val="CCCCCC"/>
                </a:solidFill>
              </a:rPr>
              <a:t>Common To-Do List functions</a:t>
            </a:r>
            <a:endParaRPr>
              <a:solidFill>
                <a:srgbClr val="CCCCCC"/>
              </a:solidFill>
            </a:endParaRPr>
          </a:p>
          <a:p>
            <a:pPr indent="-317500" lvl="1" marL="914400" rtl="0" algn="l">
              <a:spcBef>
                <a:spcPts val="0"/>
              </a:spcBef>
              <a:spcAft>
                <a:spcPts val="0"/>
              </a:spcAft>
              <a:buClr>
                <a:srgbClr val="CCCCCC"/>
              </a:buClr>
              <a:buSzPts val="1400"/>
              <a:buChar char="○"/>
            </a:pPr>
            <a:r>
              <a:rPr lang="ko">
                <a:solidFill>
                  <a:srgbClr val="CCCCCC"/>
                </a:solidFill>
              </a:rPr>
              <a:t>Mark tasks done, undone</a:t>
            </a:r>
            <a:endParaRPr>
              <a:solidFill>
                <a:srgbClr val="CCCCCC"/>
              </a:solidFill>
            </a:endParaRPr>
          </a:p>
          <a:p>
            <a:pPr indent="-317500" lvl="1" marL="914400" rtl="0" algn="l">
              <a:spcBef>
                <a:spcPts val="0"/>
              </a:spcBef>
              <a:spcAft>
                <a:spcPts val="0"/>
              </a:spcAft>
              <a:buClr>
                <a:srgbClr val="CCCCCC"/>
              </a:buClr>
              <a:buSzPts val="1400"/>
              <a:buChar char="○"/>
            </a:pPr>
            <a:r>
              <a:rPr lang="ko">
                <a:solidFill>
                  <a:srgbClr val="CCCCCC"/>
                </a:solidFill>
              </a:rPr>
              <a:t>add, delete tasks</a:t>
            </a:r>
            <a:endParaRPr>
              <a:solidFill>
                <a:srgbClr val="CCCCCC"/>
              </a:solidFill>
            </a:endParaRPr>
          </a:p>
          <a:p>
            <a:pPr indent="-342900" lvl="0" marL="457200" rtl="0" algn="l">
              <a:spcBef>
                <a:spcPts val="0"/>
              </a:spcBef>
              <a:spcAft>
                <a:spcPts val="0"/>
              </a:spcAft>
              <a:buSzPts val="1800"/>
              <a:buChar char="●"/>
            </a:pPr>
            <a:r>
              <a:rPr b="1" lang="ko"/>
              <a:t>Homework Mode</a:t>
            </a:r>
            <a:endParaRPr b="1"/>
          </a:p>
          <a:p>
            <a:pPr indent="-317500" lvl="1" marL="914400" rtl="0" algn="l">
              <a:spcBef>
                <a:spcPts val="0"/>
              </a:spcBef>
              <a:spcAft>
                <a:spcPts val="0"/>
              </a:spcAft>
              <a:buSzPts val="1400"/>
              <a:buChar char="○"/>
            </a:pPr>
            <a:r>
              <a:rPr b="1" lang="ko"/>
              <a:t>Homework mode activates instant app blocking on the list of apps set in the settings page</a:t>
            </a:r>
            <a:endParaRPr b="1"/>
          </a:p>
          <a:p>
            <a:pPr indent="-317500" lvl="1" marL="914400" rtl="0" algn="l">
              <a:spcBef>
                <a:spcPts val="0"/>
              </a:spcBef>
              <a:spcAft>
                <a:spcPts val="0"/>
              </a:spcAft>
              <a:buSzPts val="1400"/>
              <a:buChar char="○"/>
            </a:pPr>
            <a:r>
              <a:rPr b="1" lang="ko"/>
              <a:t>Alarm goes off if a user does not check in before timer ends</a:t>
            </a:r>
            <a:endParaRPr b="1"/>
          </a:p>
          <a:p>
            <a:pPr indent="-317500" lvl="1" marL="914400" rtl="0" algn="l">
              <a:spcBef>
                <a:spcPts val="0"/>
              </a:spcBef>
              <a:spcAft>
                <a:spcPts val="0"/>
              </a:spcAft>
              <a:buSzPts val="1400"/>
              <a:buChar char="○"/>
            </a:pPr>
            <a:r>
              <a:rPr b="1" lang="ko"/>
              <a:t>Alarm can be turned off by making some motions ( shaking the phone 10 times or walk 30 steps around)</a:t>
            </a:r>
            <a:endParaRPr b="1"/>
          </a:p>
        </p:txBody>
      </p:sp>
      <p:pic>
        <p:nvPicPr>
          <p:cNvPr id="128" name="Google Shape;128;p22"/>
          <p:cNvPicPr preferRelativeResize="0"/>
          <p:nvPr/>
        </p:nvPicPr>
        <p:blipFill>
          <a:blip r:embed="rId3">
            <a:alphaModFix/>
          </a:blip>
          <a:stretch>
            <a:fillRect/>
          </a:stretch>
        </p:blipFill>
        <p:spPr>
          <a:xfrm>
            <a:off x="6264000" y="10800"/>
            <a:ext cx="2880000" cy="51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To-Do List &amp; Homework Mode </a:t>
            </a:r>
            <a:r>
              <a:rPr lang="ko" sz="2400"/>
              <a:t>DEMO</a:t>
            </a:r>
            <a:endParaRPr/>
          </a:p>
        </p:txBody>
      </p:sp>
      <p:sp>
        <p:nvSpPr>
          <p:cNvPr id="134" name="Google Shape;134;p23"/>
          <p:cNvSpPr txBox="1"/>
          <p:nvPr>
            <p:ph idx="1" type="body"/>
          </p:nvPr>
        </p:nvSpPr>
        <p:spPr>
          <a:xfrm>
            <a:off x="311700" y="1266325"/>
            <a:ext cx="5445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Scenario</a:t>
            </a:r>
            <a:endParaRPr b="1"/>
          </a:p>
          <a:p>
            <a:pPr indent="-304800" lvl="0" marL="457200" rtl="0" algn="l">
              <a:spcBef>
                <a:spcPts val="1600"/>
              </a:spcBef>
              <a:spcAft>
                <a:spcPts val="0"/>
              </a:spcAft>
              <a:buSzPts val="1200"/>
              <a:buChar char="●"/>
            </a:pPr>
            <a:r>
              <a:rPr b="1" lang="ko" sz="1200"/>
              <a:t>Must finish Mobile demo presentation slides by tomorrow</a:t>
            </a:r>
            <a:endParaRPr b="1" sz="1200"/>
          </a:p>
          <a:p>
            <a:pPr indent="-304800" lvl="0" marL="457200" rtl="0" algn="l">
              <a:spcBef>
                <a:spcPts val="0"/>
              </a:spcBef>
              <a:spcAft>
                <a:spcPts val="0"/>
              </a:spcAft>
              <a:buSzPts val="1200"/>
              <a:buChar char="●"/>
            </a:pPr>
            <a:r>
              <a:rPr b="1" lang="ko" sz="1200"/>
              <a:t>But, a new mobile game I’ve started playing is so fun.</a:t>
            </a:r>
            <a:endParaRPr b="1" sz="1200"/>
          </a:p>
          <a:p>
            <a:pPr indent="-304800" lvl="0" marL="457200" rtl="0" algn="l">
              <a:spcBef>
                <a:spcPts val="0"/>
              </a:spcBef>
              <a:spcAft>
                <a:spcPts val="0"/>
              </a:spcAft>
              <a:buSzPts val="1200"/>
              <a:buChar char="●"/>
            </a:pPr>
            <a:r>
              <a:rPr b="1" lang="ko" sz="1200"/>
              <a:t>So, I block the game (add it to the blocked app list) and turn on Homework Mode</a:t>
            </a:r>
            <a:endParaRPr b="1" sz="1200"/>
          </a:p>
          <a:p>
            <a:pPr indent="-304800" lvl="0" marL="457200" rtl="0" algn="l">
              <a:spcBef>
                <a:spcPts val="0"/>
              </a:spcBef>
              <a:spcAft>
                <a:spcPts val="0"/>
              </a:spcAft>
              <a:buSzPts val="1200"/>
              <a:buChar char="●"/>
            </a:pPr>
            <a:r>
              <a:rPr b="1" lang="ko" sz="1200"/>
              <a:t>I can’t play the game until I turn off HW mode</a:t>
            </a:r>
            <a:endParaRPr b="1" sz="1200"/>
          </a:p>
          <a:p>
            <a:pPr indent="-304800" lvl="0" marL="457200" rtl="0" algn="l">
              <a:spcBef>
                <a:spcPts val="0"/>
              </a:spcBef>
              <a:spcAft>
                <a:spcPts val="0"/>
              </a:spcAft>
              <a:buSzPts val="1200"/>
              <a:buChar char="●"/>
            </a:pPr>
            <a:r>
              <a:rPr b="1" lang="ko" sz="1200"/>
              <a:t>When I try to turn off HW mode even though I haven’t finished my homework, I feel guilty because of the text that I have to type in.</a:t>
            </a:r>
            <a:endParaRPr b="1" sz="1200"/>
          </a:p>
          <a:p>
            <a:pPr indent="-304800" lvl="0" marL="457200" rtl="0" algn="l">
              <a:spcBef>
                <a:spcPts val="0"/>
              </a:spcBef>
              <a:spcAft>
                <a:spcPts val="0"/>
              </a:spcAft>
              <a:buSzPts val="1200"/>
              <a:buChar char="●"/>
            </a:pPr>
            <a:r>
              <a:rPr b="1" lang="ko" sz="1200"/>
              <a:t>So, I keep working on the slides and finish them and happily play the game later :)</a:t>
            </a:r>
            <a:endParaRPr b="1" sz="1200"/>
          </a:p>
          <a:p>
            <a:pPr indent="-304800" lvl="0" marL="457200" rtl="0" algn="l">
              <a:spcBef>
                <a:spcPts val="0"/>
              </a:spcBef>
              <a:spcAft>
                <a:spcPts val="0"/>
              </a:spcAft>
              <a:buSzPts val="1200"/>
              <a:buChar char="●"/>
            </a:pPr>
            <a:r>
              <a:rPr b="1" lang="ko" sz="1200"/>
              <a:t>If I fall asleep while doing the homework, the alarm wakes me up.</a:t>
            </a:r>
            <a:endParaRPr b="1" sz="1200"/>
          </a:p>
          <a:p>
            <a:pPr indent="0" lvl="0" marL="457200" rtl="0" algn="l">
              <a:spcBef>
                <a:spcPts val="1600"/>
              </a:spcBef>
              <a:spcAft>
                <a:spcPts val="1600"/>
              </a:spcAft>
              <a:buNone/>
            </a:pPr>
            <a:r>
              <a:t/>
            </a:r>
            <a:endParaRPr b="1"/>
          </a:p>
        </p:txBody>
      </p:sp>
      <p:pic>
        <p:nvPicPr>
          <p:cNvPr id="135" name="Google Shape;135;p23"/>
          <p:cNvPicPr preferRelativeResize="0"/>
          <p:nvPr/>
        </p:nvPicPr>
        <p:blipFill>
          <a:blip r:embed="rId3">
            <a:alphaModFix/>
          </a:blip>
          <a:stretch>
            <a:fillRect/>
          </a:stretch>
        </p:blipFill>
        <p:spPr>
          <a:xfrm>
            <a:off x="6264000" y="10800"/>
            <a:ext cx="2880000" cy="51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Going forward </a:t>
            </a:r>
            <a:r>
              <a:rPr lang="ko" sz="2400"/>
              <a:t>To-Do List &amp; Homework Mode</a:t>
            </a:r>
            <a:endParaRPr sz="2400"/>
          </a:p>
        </p:txBody>
      </p:sp>
      <p:sp>
        <p:nvSpPr>
          <p:cNvPr id="141" name="Google Shape;141;p24"/>
          <p:cNvSpPr txBox="1"/>
          <p:nvPr>
            <p:ph idx="1" type="body"/>
          </p:nvPr>
        </p:nvSpPr>
        <p:spPr>
          <a:xfrm>
            <a:off x="311700" y="1266325"/>
            <a:ext cx="4003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Things to be implemented</a:t>
            </a:r>
            <a:endParaRPr b="1"/>
          </a:p>
          <a:p>
            <a:pPr indent="-330200" lvl="0" marL="457200" rtl="0" algn="l">
              <a:spcBef>
                <a:spcPts val="1600"/>
              </a:spcBef>
              <a:spcAft>
                <a:spcPts val="0"/>
              </a:spcAft>
              <a:buSzPts val="1600"/>
              <a:buChar char="●"/>
            </a:pPr>
            <a:r>
              <a:rPr b="1" lang="ko" sz="1600"/>
              <a:t>Stable Timer</a:t>
            </a:r>
            <a:endParaRPr b="1" sz="1600"/>
          </a:p>
          <a:p>
            <a:pPr indent="-330200" lvl="0" marL="457200" rtl="0" algn="l">
              <a:spcBef>
                <a:spcPts val="0"/>
              </a:spcBef>
              <a:spcAft>
                <a:spcPts val="0"/>
              </a:spcAft>
              <a:buSzPts val="1600"/>
              <a:buChar char="●"/>
            </a:pPr>
            <a:r>
              <a:rPr b="1" lang="ko" sz="1600"/>
              <a:t>Send Notification 5 minutes prior to timer ends </a:t>
            </a:r>
            <a:br>
              <a:rPr b="1" lang="ko" sz="1600"/>
            </a:br>
            <a:r>
              <a:rPr b="1" lang="ko" sz="1600"/>
              <a:t>(with vibration)</a:t>
            </a:r>
            <a:endParaRPr b="1" sz="1600"/>
          </a:p>
          <a:p>
            <a:pPr indent="-330200" lvl="0" marL="457200" rtl="0" algn="l">
              <a:spcBef>
                <a:spcPts val="0"/>
              </a:spcBef>
              <a:spcAft>
                <a:spcPts val="0"/>
              </a:spcAft>
              <a:buSzPts val="1600"/>
              <a:buChar char="●"/>
            </a:pPr>
            <a:r>
              <a:rPr b="1" lang="ko" sz="1600"/>
              <a:t>Make alarm go off as timer ends</a:t>
            </a:r>
            <a:endParaRPr b="1" sz="1600"/>
          </a:p>
          <a:p>
            <a:pPr indent="-330200" lvl="0" marL="457200" rtl="0" algn="l">
              <a:spcBef>
                <a:spcPts val="0"/>
              </a:spcBef>
              <a:spcAft>
                <a:spcPts val="0"/>
              </a:spcAft>
              <a:buSzPts val="1600"/>
              <a:buChar char="●"/>
            </a:pPr>
            <a:r>
              <a:rPr b="1" lang="ko" sz="1600"/>
              <a:t>Use motion data to turn off the alarm</a:t>
            </a:r>
            <a:endParaRPr b="1" sz="1600"/>
          </a:p>
        </p:txBody>
      </p:sp>
      <p:sp>
        <p:nvSpPr>
          <p:cNvPr id="142" name="Google Shape;142;p24"/>
          <p:cNvSpPr txBox="1"/>
          <p:nvPr>
            <p:ph idx="1" type="body"/>
          </p:nvPr>
        </p:nvSpPr>
        <p:spPr>
          <a:xfrm>
            <a:off x="4828500" y="1347675"/>
            <a:ext cx="4003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Expected technical challenges</a:t>
            </a:r>
            <a:endParaRPr b="1"/>
          </a:p>
          <a:p>
            <a:pPr indent="-330200" lvl="0" marL="457200" rtl="0" algn="l">
              <a:spcBef>
                <a:spcPts val="1600"/>
              </a:spcBef>
              <a:spcAft>
                <a:spcPts val="0"/>
              </a:spcAft>
              <a:buSzPts val="1600"/>
              <a:buChar char="●"/>
            </a:pPr>
            <a:r>
              <a:rPr b="1" lang="ko" sz="1600"/>
              <a:t>Keeping the timer going as the app goes to the background</a:t>
            </a:r>
            <a:endParaRPr b="1" sz="1600"/>
          </a:p>
          <a:p>
            <a:pPr indent="-330200" lvl="0" marL="457200" rtl="0" algn="l">
              <a:spcBef>
                <a:spcPts val="0"/>
              </a:spcBef>
              <a:spcAft>
                <a:spcPts val="0"/>
              </a:spcAft>
              <a:buSzPts val="1600"/>
              <a:buChar char="●"/>
            </a:pPr>
            <a:r>
              <a:rPr b="1" lang="ko" sz="1600"/>
              <a:t>Detecting user motions</a:t>
            </a:r>
            <a:endParaRPr b="1"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286350" y="17306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4800"/>
              <a:t>App-Blocking</a:t>
            </a:r>
            <a:r>
              <a:rPr lang="ko" sz="4800"/>
              <a:t> Feature</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App Blocking </a:t>
            </a:r>
            <a:r>
              <a:rPr lang="ko" sz="2400"/>
              <a:t>Use Case</a:t>
            </a:r>
            <a:endParaRPr sz="2400"/>
          </a:p>
        </p:txBody>
      </p:sp>
      <p:sp>
        <p:nvSpPr>
          <p:cNvPr id="153" name="Google Shape;153;p26"/>
          <p:cNvSpPr txBox="1"/>
          <p:nvPr/>
        </p:nvSpPr>
        <p:spPr>
          <a:xfrm>
            <a:off x="333725" y="1127200"/>
            <a:ext cx="20193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Open Sans"/>
                <a:ea typeface="Open Sans"/>
                <a:cs typeface="Open Sans"/>
                <a:sym typeface="Open Sans"/>
              </a:rPr>
              <a:t>Without BlueCat</a:t>
            </a:r>
            <a:endParaRPr>
              <a:latin typeface="Open Sans"/>
              <a:ea typeface="Open Sans"/>
              <a:cs typeface="Open Sans"/>
              <a:sym typeface="Open Sans"/>
            </a:endParaRPr>
          </a:p>
        </p:txBody>
      </p:sp>
      <p:sp>
        <p:nvSpPr>
          <p:cNvPr id="154" name="Google Shape;154;p26"/>
          <p:cNvSpPr txBox="1"/>
          <p:nvPr/>
        </p:nvSpPr>
        <p:spPr>
          <a:xfrm>
            <a:off x="333725" y="3051703"/>
            <a:ext cx="18021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Open Sans"/>
                <a:ea typeface="Open Sans"/>
                <a:cs typeface="Open Sans"/>
                <a:sym typeface="Open Sans"/>
              </a:rPr>
              <a:t>With BlueCat</a:t>
            </a:r>
            <a:endParaRPr>
              <a:latin typeface="Open Sans"/>
              <a:ea typeface="Open Sans"/>
              <a:cs typeface="Open Sans"/>
              <a:sym typeface="Open Sans"/>
            </a:endParaRPr>
          </a:p>
        </p:txBody>
      </p:sp>
      <p:pic>
        <p:nvPicPr>
          <p:cNvPr id="155" name="Google Shape;155;p26"/>
          <p:cNvPicPr preferRelativeResize="0"/>
          <p:nvPr/>
        </p:nvPicPr>
        <p:blipFill rotWithShape="1">
          <a:blip r:embed="rId3">
            <a:alphaModFix/>
          </a:blip>
          <a:srcRect b="3540" l="27221" r="7716" t="0"/>
          <a:stretch/>
        </p:blipFill>
        <p:spPr>
          <a:xfrm>
            <a:off x="408425" y="1547500"/>
            <a:ext cx="2073425" cy="1418703"/>
          </a:xfrm>
          <a:prstGeom prst="rect">
            <a:avLst/>
          </a:prstGeom>
          <a:noFill/>
          <a:ln cap="flat" cmpd="sng" w="9525">
            <a:solidFill>
              <a:schemeClr val="dk2"/>
            </a:solidFill>
            <a:prstDash val="solid"/>
            <a:round/>
            <a:headEnd len="sm" w="sm" type="none"/>
            <a:tailEnd len="sm" w="sm" type="none"/>
          </a:ln>
        </p:spPr>
      </p:pic>
      <p:pic>
        <p:nvPicPr>
          <p:cNvPr id="156" name="Google Shape;156;p26"/>
          <p:cNvPicPr preferRelativeResize="0"/>
          <p:nvPr/>
        </p:nvPicPr>
        <p:blipFill rotWithShape="1">
          <a:blip r:embed="rId3">
            <a:alphaModFix/>
          </a:blip>
          <a:srcRect b="3540" l="27221" r="7716" t="0"/>
          <a:stretch/>
        </p:blipFill>
        <p:spPr>
          <a:xfrm>
            <a:off x="408425" y="3406297"/>
            <a:ext cx="2073425" cy="1418703"/>
          </a:xfrm>
          <a:prstGeom prst="rect">
            <a:avLst/>
          </a:prstGeom>
          <a:noFill/>
          <a:ln cap="flat" cmpd="sng" w="9525">
            <a:solidFill>
              <a:schemeClr val="dk2"/>
            </a:solidFill>
            <a:prstDash val="solid"/>
            <a:round/>
            <a:headEnd len="sm" w="sm" type="none"/>
            <a:tailEnd len="sm" w="sm" type="none"/>
          </a:ln>
        </p:spPr>
      </p:pic>
      <p:pic>
        <p:nvPicPr>
          <p:cNvPr id="157" name="Google Shape;157;p26"/>
          <p:cNvPicPr preferRelativeResize="0"/>
          <p:nvPr/>
        </p:nvPicPr>
        <p:blipFill rotWithShape="1">
          <a:blip r:embed="rId3">
            <a:alphaModFix/>
          </a:blip>
          <a:srcRect b="3540" l="27221" r="7716" t="0"/>
          <a:stretch/>
        </p:blipFill>
        <p:spPr>
          <a:xfrm>
            <a:off x="3545550" y="1547500"/>
            <a:ext cx="2073425" cy="1418703"/>
          </a:xfrm>
          <a:prstGeom prst="rect">
            <a:avLst/>
          </a:prstGeom>
          <a:noFill/>
          <a:ln cap="flat" cmpd="sng" w="9525">
            <a:solidFill>
              <a:schemeClr val="dk2"/>
            </a:solidFill>
            <a:prstDash val="solid"/>
            <a:round/>
            <a:headEnd len="sm" w="sm" type="none"/>
            <a:tailEnd len="sm" w="sm" type="none"/>
          </a:ln>
        </p:spPr>
      </p:pic>
      <p:sp>
        <p:nvSpPr>
          <p:cNvPr id="158" name="Google Shape;158;p26"/>
          <p:cNvSpPr/>
          <p:nvPr/>
        </p:nvSpPr>
        <p:spPr>
          <a:xfrm>
            <a:off x="2727350" y="3824950"/>
            <a:ext cx="572700" cy="4815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6"/>
          <p:cNvPicPr preferRelativeResize="0"/>
          <p:nvPr/>
        </p:nvPicPr>
        <p:blipFill>
          <a:blip r:embed="rId4">
            <a:alphaModFix/>
          </a:blip>
          <a:stretch>
            <a:fillRect/>
          </a:stretch>
        </p:blipFill>
        <p:spPr>
          <a:xfrm rot="504482">
            <a:off x="2538849" y="4221060"/>
            <a:ext cx="949699" cy="537390"/>
          </a:xfrm>
          <a:prstGeom prst="rect">
            <a:avLst/>
          </a:prstGeom>
          <a:noFill/>
          <a:ln>
            <a:noFill/>
          </a:ln>
        </p:spPr>
      </p:pic>
      <p:sp>
        <p:nvSpPr>
          <p:cNvPr id="160" name="Google Shape;160;p26"/>
          <p:cNvSpPr/>
          <p:nvPr/>
        </p:nvSpPr>
        <p:spPr>
          <a:xfrm>
            <a:off x="2727350" y="2016100"/>
            <a:ext cx="572700" cy="4815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5826375" y="3874900"/>
            <a:ext cx="572700" cy="4815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5826375" y="2016100"/>
            <a:ext cx="572700" cy="4815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6"/>
          <p:cNvPicPr preferRelativeResize="0"/>
          <p:nvPr/>
        </p:nvPicPr>
        <p:blipFill rotWithShape="1">
          <a:blip r:embed="rId5">
            <a:alphaModFix/>
          </a:blip>
          <a:srcRect b="0" l="2562" r="9" t="0"/>
          <a:stretch/>
        </p:blipFill>
        <p:spPr>
          <a:xfrm>
            <a:off x="3526500" y="3356350"/>
            <a:ext cx="2116349" cy="1468650"/>
          </a:xfrm>
          <a:prstGeom prst="rect">
            <a:avLst/>
          </a:prstGeom>
          <a:noFill/>
          <a:ln cap="flat" cmpd="sng" w="9525">
            <a:solidFill>
              <a:schemeClr val="dk2"/>
            </a:solidFill>
            <a:prstDash val="solid"/>
            <a:round/>
            <a:headEnd len="sm" w="sm" type="none"/>
            <a:tailEnd len="sm" w="sm" type="none"/>
          </a:ln>
        </p:spPr>
      </p:pic>
      <p:pic>
        <p:nvPicPr>
          <p:cNvPr id="164" name="Google Shape;164;p26"/>
          <p:cNvPicPr preferRelativeResize="0"/>
          <p:nvPr/>
        </p:nvPicPr>
        <p:blipFill rotWithShape="1">
          <a:blip r:embed="rId6">
            <a:alphaModFix/>
          </a:blip>
          <a:srcRect b="16390" l="0" r="0" t="8730"/>
          <a:stretch/>
        </p:blipFill>
        <p:spPr>
          <a:xfrm>
            <a:off x="6530275" y="1522525"/>
            <a:ext cx="2019300" cy="1468649"/>
          </a:xfrm>
          <a:prstGeom prst="rect">
            <a:avLst/>
          </a:prstGeom>
          <a:noFill/>
          <a:ln cap="flat" cmpd="sng" w="9525">
            <a:solidFill>
              <a:schemeClr val="dk2"/>
            </a:solidFill>
            <a:prstDash val="solid"/>
            <a:round/>
            <a:headEnd len="sm" w="sm" type="none"/>
            <a:tailEnd len="sm" w="sm" type="none"/>
          </a:ln>
        </p:spPr>
      </p:pic>
      <p:pic>
        <p:nvPicPr>
          <p:cNvPr id="165" name="Google Shape;165;p26"/>
          <p:cNvPicPr preferRelativeResize="0"/>
          <p:nvPr/>
        </p:nvPicPr>
        <p:blipFill>
          <a:blip r:embed="rId7">
            <a:alphaModFix/>
          </a:blip>
          <a:stretch>
            <a:fillRect/>
          </a:stretch>
        </p:blipFill>
        <p:spPr>
          <a:xfrm>
            <a:off x="5752723" y="2497600"/>
            <a:ext cx="719994" cy="481500"/>
          </a:xfrm>
          <a:prstGeom prst="rect">
            <a:avLst/>
          </a:prstGeom>
          <a:noFill/>
          <a:ln>
            <a:noFill/>
          </a:ln>
        </p:spPr>
      </p:pic>
      <p:pic>
        <p:nvPicPr>
          <p:cNvPr id="166" name="Google Shape;166;p26"/>
          <p:cNvPicPr preferRelativeResize="0"/>
          <p:nvPr/>
        </p:nvPicPr>
        <p:blipFill rotWithShape="1">
          <a:blip r:embed="rId8">
            <a:alphaModFix/>
          </a:blip>
          <a:srcRect b="0" l="3297" r="0" t="0"/>
          <a:stretch/>
        </p:blipFill>
        <p:spPr>
          <a:xfrm>
            <a:off x="6530275" y="3356350"/>
            <a:ext cx="2019300" cy="1468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App Blocking </a:t>
            </a:r>
            <a:r>
              <a:rPr lang="ko" sz="2400"/>
              <a:t>DEMO</a:t>
            </a:r>
            <a:endParaRPr/>
          </a:p>
        </p:txBody>
      </p:sp>
      <p:sp>
        <p:nvSpPr>
          <p:cNvPr id="172" name="Google Shape;172;p27"/>
          <p:cNvSpPr txBox="1"/>
          <p:nvPr>
            <p:ph idx="1" type="body"/>
          </p:nvPr>
        </p:nvSpPr>
        <p:spPr>
          <a:xfrm>
            <a:off x="311700" y="1266325"/>
            <a:ext cx="53640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ko"/>
              <a:t>User chooses custom preferences</a:t>
            </a:r>
            <a:endParaRPr b="1"/>
          </a:p>
          <a:p>
            <a:pPr indent="-317500" lvl="1" marL="914400" rtl="0" algn="l">
              <a:spcBef>
                <a:spcPts val="0"/>
              </a:spcBef>
              <a:spcAft>
                <a:spcPts val="0"/>
              </a:spcAft>
              <a:buSzPts val="1400"/>
              <a:buChar char="○"/>
            </a:pPr>
            <a:r>
              <a:rPr b="1" lang="ko"/>
              <a:t>Select apps to block from app list </a:t>
            </a:r>
            <a:endParaRPr b="1"/>
          </a:p>
          <a:p>
            <a:pPr indent="-317500" lvl="1" marL="914400" rtl="0" algn="l">
              <a:spcBef>
                <a:spcPts val="0"/>
              </a:spcBef>
              <a:spcAft>
                <a:spcPts val="0"/>
              </a:spcAft>
              <a:buSzPts val="1400"/>
              <a:buChar char="○"/>
            </a:pPr>
            <a:r>
              <a:rPr b="1" lang="ko"/>
              <a:t>Choose time limit for app usage </a:t>
            </a:r>
            <a:r>
              <a:rPr b="1" lang="ko"/>
              <a:t>(default 30min)</a:t>
            </a:r>
            <a:endParaRPr b="1"/>
          </a:p>
          <a:p>
            <a:pPr indent="-317500" lvl="1" marL="914400" rtl="0" algn="l">
              <a:spcBef>
                <a:spcPts val="0"/>
              </a:spcBef>
              <a:spcAft>
                <a:spcPts val="0"/>
              </a:spcAft>
              <a:buSzPts val="1400"/>
              <a:buChar char="○"/>
            </a:pPr>
            <a:r>
              <a:rPr b="1" lang="ko"/>
              <a:t>Choose block duration (default 5mins)</a:t>
            </a:r>
            <a:endParaRPr b="1"/>
          </a:p>
          <a:p>
            <a:pPr indent="-342900" lvl="0" marL="457200" rtl="0" algn="l">
              <a:spcBef>
                <a:spcPts val="1000"/>
              </a:spcBef>
              <a:spcAft>
                <a:spcPts val="0"/>
              </a:spcAft>
              <a:buClr>
                <a:srgbClr val="B7B7B7"/>
              </a:buClr>
              <a:buSzPts val="1800"/>
              <a:buChar char="●"/>
            </a:pPr>
            <a:r>
              <a:rPr lang="ko">
                <a:solidFill>
                  <a:srgbClr val="B7B7B7"/>
                </a:solidFill>
              </a:rPr>
              <a:t>Usage access permissions</a:t>
            </a:r>
            <a:endParaRPr>
              <a:solidFill>
                <a:srgbClr val="B7B7B7"/>
              </a:solidFill>
            </a:endParaRPr>
          </a:p>
          <a:p>
            <a:pPr indent="-317500" lvl="1" marL="914400" rtl="0" algn="l">
              <a:spcBef>
                <a:spcPts val="0"/>
              </a:spcBef>
              <a:spcAft>
                <a:spcPts val="0"/>
              </a:spcAft>
              <a:buClr>
                <a:srgbClr val="B7B7B7"/>
              </a:buClr>
              <a:buSzPts val="1400"/>
              <a:buChar char="○"/>
            </a:pPr>
            <a:r>
              <a:rPr lang="ko">
                <a:solidFill>
                  <a:srgbClr val="B7B7B7"/>
                </a:solidFill>
              </a:rPr>
              <a:t>Requests for usage access permission</a:t>
            </a:r>
            <a:endParaRPr>
              <a:solidFill>
                <a:srgbClr val="B7B7B7"/>
              </a:solidFill>
            </a:endParaRPr>
          </a:p>
          <a:p>
            <a:pPr indent="-342900" lvl="0" marL="457200" rtl="0" algn="l">
              <a:spcBef>
                <a:spcPts val="1000"/>
              </a:spcBef>
              <a:spcAft>
                <a:spcPts val="0"/>
              </a:spcAft>
              <a:buClr>
                <a:srgbClr val="B7B7B7"/>
              </a:buClr>
              <a:buSzPts val="1800"/>
              <a:buChar char="●"/>
            </a:pPr>
            <a:r>
              <a:rPr lang="ko">
                <a:solidFill>
                  <a:srgbClr val="B7B7B7"/>
                </a:solidFill>
              </a:rPr>
              <a:t>App blocking</a:t>
            </a:r>
            <a:endParaRPr>
              <a:solidFill>
                <a:srgbClr val="B7B7B7"/>
              </a:solidFill>
            </a:endParaRPr>
          </a:p>
          <a:p>
            <a:pPr indent="-317500" lvl="1" marL="914400" rtl="0" algn="l">
              <a:spcBef>
                <a:spcPts val="0"/>
              </a:spcBef>
              <a:spcAft>
                <a:spcPts val="0"/>
              </a:spcAft>
              <a:buClr>
                <a:srgbClr val="B7B7B7"/>
              </a:buClr>
              <a:buSzPts val="1400"/>
              <a:buChar char="○"/>
            </a:pPr>
            <a:r>
              <a:rPr lang="ko">
                <a:solidFill>
                  <a:srgbClr val="B7B7B7"/>
                </a:solidFill>
              </a:rPr>
              <a:t>If you use a restricted app for more than the limit, it will block the app and redirect you to block countdown view</a:t>
            </a:r>
            <a:endParaRPr>
              <a:solidFill>
                <a:srgbClr val="B7B7B7"/>
              </a:solidFill>
            </a:endParaRPr>
          </a:p>
          <a:p>
            <a:pPr indent="-317500" lvl="1" marL="914400" rtl="0" algn="l">
              <a:spcBef>
                <a:spcPts val="0"/>
              </a:spcBef>
              <a:spcAft>
                <a:spcPts val="0"/>
              </a:spcAft>
              <a:buClr>
                <a:srgbClr val="B7B7B7"/>
              </a:buClr>
              <a:buSzPts val="1400"/>
              <a:buChar char="○"/>
            </a:pPr>
            <a:r>
              <a:rPr lang="ko">
                <a:solidFill>
                  <a:srgbClr val="B7B7B7"/>
                </a:solidFill>
              </a:rPr>
              <a:t>Resets usage timer if you take a break</a:t>
            </a:r>
            <a:endParaRPr>
              <a:solidFill>
                <a:srgbClr val="B7B7B7"/>
              </a:solidFill>
            </a:endParaRPr>
          </a:p>
        </p:txBody>
      </p:sp>
      <p:sp>
        <p:nvSpPr>
          <p:cNvPr id="173" name="Google Shape;173;p27"/>
          <p:cNvSpPr txBox="1"/>
          <p:nvPr>
            <p:ph idx="1" type="body"/>
          </p:nvPr>
        </p:nvSpPr>
        <p:spPr>
          <a:xfrm>
            <a:off x="5480275" y="148150"/>
            <a:ext cx="3663600" cy="4827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ko"/>
              <a:t>gif here</a:t>
            </a:r>
            <a:endParaRPr/>
          </a:p>
        </p:txBody>
      </p:sp>
      <p:pic>
        <p:nvPicPr>
          <p:cNvPr id="174" name="Google Shape;174;p27"/>
          <p:cNvPicPr preferRelativeResize="0"/>
          <p:nvPr/>
        </p:nvPicPr>
        <p:blipFill>
          <a:blip r:embed="rId3">
            <a:alphaModFix/>
          </a:blip>
          <a:stretch>
            <a:fillRect/>
          </a:stretch>
        </p:blipFill>
        <p:spPr>
          <a:xfrm>
            <a:off x="6052702" y="-10100"/>
            <a:ext cx="309129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App Blocking </a:t>
            </a:r>
            <a:r>
              <a:rPr lang="ko" sz="2400"/>
              <a:t>DEMO</a:t>
            </a:r>
            <a:endParaRPr/>
          </a:p>
        </p:txBody>
      </p:sp>
      <p:sp>
        <p:nvSpPr>
          <p:cNvPr id="180" name="Google Shape;180;p28"/>
          <p:cNvSpPr txBox="1"/>
          <p:nvPr>
            <p:ph idx="1" type="body"/>
          </p:nvPr>
        </p:nvSpPr>
        <p:spPr>
          <a:xfrm>
            <a:off x="311700" y="1266325"/>
            <a:ext cx="53094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999999"/>
              </a:buClr>
              <a:buSzPts val="1800"/>
              <a:buChar char="●"/>
            </a:pPr>
            <a:r>
              <a:rPr lang="ko">
                <a:solidFill>
                  <a:srgbClr val="999999"/>
                </a:solidFill>
              </a:rPr>
              <a:t>User chooses custom preferences</a:t>
            </a:r>
            <a:endParaRPr>
              <a:solidFill>
                <a:srgbClr val="999999"/>
              </a:solidFill>
            </a:endParaRPr>
          </a:p>
          <a:p>
            <a:pPr indent="-317500" lvl="1" marL="914400" rtl="0" algn="l">
              <a:spcBef>
                <a:spcPts val="0"/>
              </a:spcBef>
              <a:spcAft>
                <a:spcPts val="0"/>
              </a:spcAft>
              <a:buClr>
                <a:srgbClr val="999999"/>
              </a:buClr>
              <a:buSzPts val="1400"/>
              <a:buChar char="○"/>
            </a:pPr>
            <a:r>
              <a:rPr lang="ko">
                <a:solidFill>
                  <a:srgbClr val="999999"/>
                </a:solidFill>
              </a:rPr>
              <a:t>Select apps to block from app list </a:t>
            </a:r>
            <a:endParaRPr>
              <a:solidFill>
                <a:srgbClr val="999999"/>
              </a:solidFill>
            </a:endParaRPr>
          </a:p>
          <a:p>
            <a:pPr indent="-317500" lvl="1" marL="914400" rtl="0" algn="l">
              <a:spcBef>
                <a:spcPts val="0"/>
              </a:spcBef>
              <a:spcAft>
                <a:spcPts val="0"/>
              </a:spcAft>
              <a:buClr>
                <a:srgbClr val="999999"/>
              </a:buClr>
              <a:buSzPts val="1400"/>
              <a:buChar char="○"/>
            </a:pPr>
            <a:r>
              <a:rPr lang="ko">
                <a:solidFill>
                  <a:srgbClr val="999999"/>
                </a:solidFill>
              </a:rPr>
              <a:t> Choose time limit for app usage (default 10s)</a:t>
            </a:r>
            <a:endParaRPr>
              <a:solidFill>
                <a:srgbClr val="999999"/>
              </a:solidFill>
            </a:endParaRPr>
          </a:p>
          <a:p>
            <a:pPr indent="-317500" lvl="1" marL="914400" rtl="0" algn="l">
              <a:spcBef>
                <a:spcPts val="0"/>
              </a:spcBef>
              <a:spcAft>
                <a:spcPts val="0"/>
              </a:spcAft>
              <a:buClr>
                <a:srgbClr val="999999"/>
              </a:buClr>
              <a:buSzPts val="1400"/>
              <a:buChar char="○"/>
            </a:pPr>
            <a:r>
              <a:rPr lang="ko">
                <a:solidFill>
                  <a:srgbClr val="999999"/>
                </a:solidFill>
              </a:rPr>
              <a:t> Choose block duration (default 5mins)</a:t>
            </a:r>
            <a:endParaRPr>
              <a:solidFill>
                <a:srgbClr val="999999"/>
              </a:solidFill>
            </a:endParaRPr>
          </a:p>
          <a:p>
            <a:pPr indent="-342900" lvl="0" marL="457200" rtl="0" algn="l">
              <a:spcBef>
                <a:spcPts val="1000"/>
              </a:spcBef>
              <a:spcAft>
                <a:spcPts val="0"/>
              </a:spcAft>
              <a:buSzPts val="1800"/>
              <a:buChar char="●"/>
            </a:pPr>
            <a:r>
              <a:rPr b="1" lang="ko"/>
              <a:t>Usage access permissions</a:t>
            </a:r>
            <a:endParaRPr b="1"/>
          </a:p>
          <a:p>
            <a:pPr indent="-317500" lvl="1" marL="914400" rtl="0" algn="l">
              <a:spcBef>
                <a:spcPts val="0"/>
              </a:spcBef>
              <a:spcAft>
                <a:spcPts val="0"/>
              </a:spcAft>
              <a:buSzPts val="1400"/>
              <a:buChar char="○"/>
            </a:pPr>
            <a:r>
              <a:rPr b="1" lang="ko"/>
              <a:t>Requests for usage access permission</a:t>
            </a:r>
            <a:endParaRPr b="1"/>
          </a:p>
          <a:p>
            <a:pPr indent="-342900" lvl="0" marL="457200" rtl="0" algn="l">
              <a:spcBef>
                <a:spcPts val="1000"/>
              </a:spcBef>
              <a:spcAft>
                <a:spcPts val="0"/>
              </a:spcAft>
              <a:buClr>
                <a:srgbClr val="999999"/>
              </a:buClr>
              <a:buSzPts val="1800"/>
              <a:buChar char="●"/>
            </a:pPr>
            <a:r>
              <a:rPr lang="ko">
                <a:solidFill>
                  <a:srgbClr val="999999"/>
                </a:solidFill>
              </a:rPr>
              <a:t>App blocking</a:t>
            </a:r>
            <a:endParaRPr>
              <a:solidFill>
                <a:srgbClr val="999999"/>
              </a:solidFill>
            </a:endParaRPr>
          </a:p>
          <a:p>
            <a:pPr indent="-317500" lvl="1" marL="914400" rtl="0" algn="l">
              <a:spcBef>
                <a:spcPts val="0"/>
              </a:spcBef>
              <a:spcAft>
                <a:spcPts val="0"/>
              </a:spcAft>
              <a:buClr>
                <a:srgbClr val="999999"/>
              </a:buClr>
              <a:buSzPts val="1400"/>
              <a:buChar char="○"/>
            </a:pPr>
            <a:r>
              <a:rPr lang="ko">
                <a:solidFill>
                  <a:srgbClr val="999999"/>
                </a:solidFill>
              </a:rPr>
              <a:t>If you use a restricted app for more than the limit, it will block the app and redirect you to block countdown view</a:t>
            </a:r>
            <a:endParaRPr>
              <a:solidFill>
                <a:srgbClr val="999999"/>
              </a:solidFill>
            </a:endParaRPr>
          </a:p>
          <a:p>
            <a:pPr indent="-317500" lvl="1" marL="914400" rtl="0" algn="l">
              <a:spcBef>
                <a:spcPts val="0"/>
              </a:spcBef>
              <a:spcAft>
                <a:spcPts val="0"/>
              </a:spcAft>
              <a:buClr>
                <a:srgbClr val="999999"/>
              </a:buClr>
              <a:buSzPts val="1400"/>
              <a:buChar char="○"/>
            </a:pPr>
            <a:r>
              <a:rPr lang="ko">
                <a:solidFill>
                  <a:srgbClr val="999999"/>
                </a:solidFill>
              </a:rPr>
              <a:t>Resets usage timer if you take a break</a:t>
            </a:r>
            <a:endParaRPr>
              <a:solidFill>
                <a:srgbClr val="999999"/>
              </a:solidFill>
            </a:endParaRPr>
          </a:p>
        </p:txBody>
      </p:sp>
      <p:sp>
        <p:nvSpPr>
          <p:cNvPr id="181" name="Google Shape;181;p28"/>
          <p:cNvSpPr txBox="1"/>
          <p:nvPr>
            <p:ph idx="1" type="body"/>
          </p:nvPr>
        </p:nvSpPr>
        <p:spPr>
          <a:xfrm>
            <a:off x="5480275" y="148150"/>
            <a:ext cx="3663600" cy="4827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ko"/>
              <a:t>gif here</a:t>
            </a:r>
            <a:endParaRPr/>
          </a:p>
        </p:txBody>
      </p:sp>
      <p:pic>
        <p:nvPicPr>
          <p:cNvPr id="182" name="Google Shape;182;p28"/>
          <p:cNvPicPr preferRelativeResize="0"/>
          <p:nvPr/>
        </p:nvPicPr>
        <p:blipFill>
          <a:blip r:embed="rId3">
            <a:alphaModFix/>
          </a:blip>
          <a:stretch>
            <a:fillRect/>
          </a:stretch>
        </p:blipFill>
        <p:spPr>
          <a:xfrm>
            <a:off x="6047380" y="-10100"/>
            <a:ext cx="309649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App Blocking </a:t>
            </a:r>
            <a:r>
              <a:rPr lang="ko" sz="2400"/>
              <a:t>DEMO</a:t>
            </a:r>
            <a:endParaRPr/>
          </a:p>
        </p:txBody>
      </p:sp>
      <p:sp>
        <p:nvSpPr>
          <p:cNvPr id="188" name="Google Shape;188;p29"/>
          <p:cNvSpPr txBox="1"/>
          <p:nvPr>
            <p:ph idx="1" type="body"/>
          </p:nvPr>
        </p:nvSpPr>
        <p:spPr>
          <a:xfrm>
            <a:off x="311700" y="1266325"/>
            <a:ext cx="51687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999999"/>
              </a:buClr>
              <a:buSzPts val="1800"/>
              <a:buChar char="●"/>
            </a:pPr>
            <a:r>
              <a:rPr lang="ko">
                <a:solidFill>
                  <a:srgbClr val="999999"/>
                </a:solidFill>
              </a:rPr>
              <a:t>User chooses custom preferences</a:t>
            </a:r>
            <a:endParaRPr>
              <a:solidFill>
                <a:srgbClr val="999999"/>
              </a:solidFill>
            </a:endParaRPr>
          </a:p>
          <a:p>
            <a:pPr indent="-317500" lvl="1" marL="914400" rtl="0" algn="l">
              <a:spcBef>
                <a:spcPts val="0"/>
              </a:spcBef>
              <a:spcAft>
                <a:spcPts val="0"/>
              </a:spcAft>
              <a:buClr>
                <a:srgbClr val="999999"/>
              </a:buClr>
              <a:buSzPts val="1400"/>
              <a:buChar char="○"/>
            </a:pPr>
            <a:r>
              <a:rPr lang="ko">
                <a:solidFill>
                  <a:srgbClr val="999999"/>
                </a:solidFill>
              </a:rPr>
              <a:t>Select apps to block from app list </a:t>
            </a:r>
            <a:endParaRPr>
              <a:solidFill>
                <a:srgbClr val="999999"/>
              </a:solidFill>
            </a:endParaRPr>
          </a:p>
          <a:p>
            <a:pPr indent="-317500" lvl="1" marL="914400" rtl="0" algn="l">
              <a:spcBef>
                <a:spcPts val="0"/>
              </a:spcBef>
              <a:spcAft>
                <a:spcPts val="0"/>
              </a:spcAft>
              <a:buClr>
                <a:srgbClr val="999999"/>
              </a:buClr>
              <a:buSzPts val="1400"/>
              <a:buChar char="○"/>
            </a:pPr>
            <a:r>
              <a:rPr lang="ko">
                <a:solidFill>
                  <a:srgbClr val="999999"/>
                </a:solidFill>
              </a:rPr>
              <a:t> Choose time limit for app usage (default 10s)</a:t>
            </a:r>
            <a:endParaRPr>
              <a:solidFill>
                <a:srgbClr val="999999"/>
              </a:solidFill>
            </a:endParaRPr>
          </a:p>
          <a:p>
            <a:pPr indent="-317500" lvl="1" marL="914400" rtl="0" algn="l">
              <a:spcBef>
                <a:spcPts val="0"/>
              </a:spcBef>
              <a:spcAft>
                <a:spcPts val="0"/>
              </a:spcAft>
              <a:buClr>
                <a:srgbClr val="999999"/>
              </a:buClr>
              <a:buSzPts val="1400"/>
              <a:buChar char="○"/>
            </a:pPr>
            <a:r>
              <a:rPr lang="ko">
                <a:solidFill>
                  <a:srgbClr val="999999"/>
                </a:solidFill>
              </a:rPr>
              <a:t> Choose block duration (default 5mins)</a:t>
            </a:r>
            <a:endParaRPr>
              <a:solidFill>
                <a:srgbClr val="999999"/>
              </a:solidFill>
            </a:endParaRPr>
          </a:p>
          <a:p>
            <a:pPr indent="-342900" lvl="0" marL="457200" rtl="0" algn="l">
              <a:spcBef>
                <a:spcPts val="1000"/>
              </a:spcBef>
              <a:spcAft>
                <a:spcPts val="0"/>
              </a:spcAft>
              <a:buClr>
                <a:srgbClr val="999999"/>
              </a:buClr>
              <a:buSzPts val="1800"/>
              <a:buChar char="●"/>
            </a:pPr>
            <a:r>
              <a:rPr lang="ko">
                <a:solidFill>
                  <a:srgbClr val="999999"/>
                </a:solidFill>
              </a:rPr>
              <a:t>Usage access permissions</a:t>
            </a:r>
            <a:endParaRPr>
              <a:solidFill>
                <a:srgbClr val="999999"/>
              </a:solidFill>
            </a:endParaRPr>
          </a:p>
          <a:p>
            <a:pPr indent="-317500" lvl="1" marL="914400" rtl="0" algn="l">
              <a:spcBef>
                <a:spcPts val="0"/>
              </a:spcBef>
              <a:spcAft>
                <a:spcPts val="0"/>
              </a:spcAft>
              <a:buClr>
                <a:srgbClr val="999999"/>
              </a:buClr>
              <a:buSzPts val="1400"/>
              <a:buChar char="○"/>
            </a:pPr>
            <a:r>
              <a:rPr lang="ko">
                <a:solidFill>
                  <a:srgbClr val="999999"/>
                </a:solidFill>
              </a:rPr>
              <a:t>Requests for usage access permission</a:t>
            </a:r>
            <a:endParaRPr>
              <a:solidFill>
                <a:srgbClr val="999999"/>
              </a:solidFill>
            </a:endParaRPr>
          </a:p>
          <a:p>
            <a:pPr indent="-342900" lvl="0" marL="457200" rtl="0" algn="l">
              <a:spcBef>
                <a:spcPts val="1000"/>
              </a:spcBef>
              <a:spcAft>
                <a:spcPts val="0"/>
              </a:spcAft>
              <a:buSzPts val="1800"/>
              <a:buChar char="●"/>
            </a:pPr>
            <a:r>
              <a:rPr b="1" lang="ko"/>
              <a:t>App blocking</a:t>
            </a:r>
            <a:endParaRPr b="1"/>
          </a:p>
          <a:p>
            <a:pPr indent="-317500" lvl="1" marL="914400" rtl="0" algn="l">
              <a:spcBef>
                <a:spcPts val="0"/>
              </a:spcBef>
              <a:spcAft>
                <a:spcPts val="0"/>
              </a:spcAft>
              <a:buSzPts val="1400"/>
              <a:buChar char="○"/>
            </a:pPr>
            <a:r>
              <a:rPr b="1" lang="ko"/>
              <a:t>If you use a restricted app for more than the limit, it will block the app and redirect you to block countdown view</a:t>
            </a:r>
            <a:endParaRPr b="1"/>
          </a:p>
          <a:p>
            <a:pPr indent="-317500" lvl="1" marL="914400" rtl="0" algn="l">
              <a:spcBef>
                <a:spcPts val="0"/>
              </a:spcBef>
              <a:spcAft>
                <a:spcPts val="0"/>
              </a:spcAft>
              <a:buSzPts val="1400"/>
              <a:buChar char="○"/>
            </a:pPr>
            <a:r>
              <a:rPr b="1" lang="ko"/>
              <a:t>Resets usage timer if you take a break</a:t>
            </a:r>
            <a:endParaRPr b="1"/>
          </a:p>
        </p:txBody>
      </p:sp>
      <p:sp>
        <p:nvSpPr>
          <p:cNvPr id="189" name="Google Shape;189;p29"/>
          <p:cNvSpPr txBox="1"/>
          <p:nvPr>
            <p:ph idx="1" type="body"/>
          </p:nvPr>
        </p:nvSpPr>
        <p:spPr>
          <a:xfrm>
            <a:off x="5480275" y="148150"/>
            <a:ext cx="3663600" cy="4827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ko"/>
              <a:t>gif here</a:t>
            </a:r>
            <a:endParaRPr/>
          </a:p>
        </p:txBody>
      </p:sp>
      <p:pic>
        <p:nvPicPr>
          <p:cNvPr id="190" name="Google Shape;190;p29"/>
          <p:cNvPicPr preferRelativeResize="0"/>
          <p:nvPr/>
        </p:nvPicPr>
        <p:blipFill>
          <a:blip r:embed="rId3">
            <a:alphaModFix/>
          </a:blip>
          <a:stretch>
            <a:fillRect/>
          </a:stretch>
        </p:blipFill>
        <p:spPr>
          <a:xfrm>
            <a:off x="6057775" y="0"/>
            <a:ext cx="30861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App Blocking </a:t>
            </a:r>
            <a:r>
              <a:rPr lang="ko" sz="2400"/>
              <a:t>Key Technical Challenges</a:t>
            </a:r>
            <a:endParaRPr sz="2400"/>
          </a:p>
        </p:txBody>
      </p:sp>
      <p:sp>
        <p:nvSpPr>
          <p:cNvPr id="196" name="Google Shape;196;p30"/>
          <p:cNvSpPr txBox="1"/>
          <p:nvPr/>
        </p:nvSpPr>
        <p:spPr>
          <a:xfrm>
            <a:off x="533100" y="1460425"/>
            <a:ext cx="3270900" cy="489600"/>
          </a:xfrm>
          <a:prstGeom prst="rect">
            <a:avLst/>
          </a:prstGeom>
          <a:solidFill>
            <a:srgbClr val="4DB6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solidFill>
                  <a:srgbClr val="FFFFFF"/>
                </a:solidFill>
                <a:latin typeface="Open Sans"/>
                <a:ea typeface="Open Sans"/>
                <a:cs typeface="Open Sans"/>
                <a:sym typeface="Open Sans"/>
              </a:rPr>
              <a:t>Challenges</a:t>
            </a:r>
            <a:endParaRPr b="1" sz="1600">
              <a:solidFill>
                <a:srgbClr val="FFFFFF"/>
              </a:solidFill>
              <a:latin typeface="Open Sans"/>
              <a:ea typeface="Open Sans"/>
              <a:cs typeface="Open Sans"/>
              <a:sym typeface="Open Sans"/>
            </a:endParaRPr>
          </a:p>
        </p:txBody>
      </p:sp>
      <p:sp>
        <p:nvSpPr>
          <p:cNvPr id="197" name="Google Shape;197;p30"/>
          <p:cNvSpPr txBox="1"/>
          <p:nvPr/>
        </p:nvSpPr>
        <p:spPr>
          <a:xfrm>
            <a:off x="4879800" y="1460450"/>
            <a:ext cx="3798300" cy="489600"/>
          </a:xfrm>
          <a:prstGeom prst="rect">
            <a:avLst/>
          </a:prstGeom>
          <a:solidFill>
            <a:srgbClr val="4DB6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solidFill>
                  <a:srgbClr val="FFFFFF"/>
                </a:solidFill>
                <a:latin typeface="Open Sans"/>
                <a:ea typeface="Open Sans"/>
                <a:cs typeface="Open Sans"/>
                <a:sym typeface="Open Sans"/>
              </a:rPr>
              <a:t>Solutions</a:t>
            </a:r>
            <a:endParaRPr b="1" sz="1600">
              <a:solidFill>
                <a:srgbClr val="FFFFFF"/>
              </a:solidFill>
              <a:latin typeface="Open Sans"/>
              <a:ea typeface="Open Sans"/>
              <a:cs typeface="Open Sans"/>
              <a:sym typeface="Open Sans"/>
            </a:endParaRPr>
          </a:p>
        </p:txBody>
      </p:sp>
      <p:sp>
        <p:nvSpPr>
          <p:cNvPr id="198" name="Google Shape;198;p30"/>
          <p:cNvSpPr/>
          <p:nvPr/>
        </p:nvSpPr>
        <p:spPr>
          <a:xfrm>
            <a:off x="4025400" y="2820750"/>
            <a:ext cx="633000" cy="637800"/>
          </a:xfrm>
          <a:prstGeom prst="rightArrow">
            <a:avLst>
              <a:gd fmla="val 50000" name="adj1"/>
              <a:gd fmla="val 50000" name="adj2"/>
            </a:avLst>
          </a:prstGeom>
          <a:solidFill>
            <a:srgbClr val="EF6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txBox="1"/>
          <p:nvPr/>
        </p:nvSpPr>
        <p:spPr>
          <a:xfrm>
            <a:off x="533100" y="2005475"/>
            <a:ext cx="3270900" cy="1117200"/>
          </a:xfrm>
          <a:prstGeom prst="rect">
            <a:avLst/>
          </a:prstGeom>
          <a:solidFill>
            <a:srgbClr val="A1E8D9"/>
          </a:solidFill>
          <a:ln>
            <a:noFill/>
          </a:ln>
        </p:spPr>
        <p:txBody>
          <a:bodyPr anchorCtr="0" anchor="ctr" bIns="91425" lIns="182875" spcFirstLastPara="1" rIns="182875" wrap="square" tIns="91425">
            <a:noAutofit/>
          </a:bodyPr>
          <a:lstStyle/>
          <a:p>
            <a:pPr indent="0" lvl="0" marL="0" rtl="0" algn="l">
              <a:lnSpc>
                <a:spcPct val="115000"/>
              </a:lnSpc>
              <a:spcBef>
                <a:spcPts val="0"/>
              </a:spcBef>
              <a:spcAft>
                <a:spcPts val="0"/>
              </a:spcAft>
              <a:buNone/>
            </a:pPr>
            <a:r>
              <a:rPr lang="ko" sz="1500">
                <a:solidFill>
                  <a:srgbClr val="695D46"/>
                </a:solidFill>
                <a:latin typeface="Open Sans"/>
                <a:ea typeface="Open Sans"/>
                <a:cs typeface="Open Sans"/>
                <a:sym typeface="Open Sans"/>
              </a:rPr>
              <a:t>Block app based on app usage in a smart way. </a:t>
            </a:r>
            <a:endParaRPr sz="1500">
              <a:solidFill>
                <a:srgbClr val="695D46"/>
              </a:solidFill>
              <a:latin typeface="Open Sans"/>
              <a:ea typeface="Open Sans"/>
              <a:cs typeface="Open Sans"/>
              <a:sym typeface="Open Sans"/>
            </a:endParaRPr>
          </a:p>
        </p:txBody>
      </p:sp>
      <p:sp>
        <p:nvSpPr>
          <p:cNvPr id="200" name="Google Shape;200;p30"/>
          <p:cNvSpPr txBox="1"/>
          <p:nvPr/>
        </p:nvSpPr>
        <p:spPr>
          <a:xfrm>
            <a:off x="4881700" y="2005475"/>
            <a:ext cx="3798300" cy="1117200"/>
          </a:xfrm>
          <a:prstGeom prst="rect">
            <a:avLst/>
          </a:prstGeom>
          <a:solidFill>
            <a:srgbClr val="A1E8D9"/>
          </a:solidFill>
          <a:ln>
            <a:noFill/>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b="1" lang="ko">
                <a:solidFill>
                  <a:srgbClr val="695D46"/>
                </a:solidFill>
                <a:latin typeface="Open Sans"/>
                <a:ea typeface="Open Sans"/>
                <a:cs typeface="Open Sans"/>
                <a:sym typeface="Open Sans"/>
              </a:rPr>
              <a:t>Develop an algorithm based on different types of data from device to guess when user is procrastinating</a:t>
            </a:r>
            <a:r>
              <a:rPr lang="ko">
                <a:solidFill>
                  <a:srgbClr val="695D46"/>
                </a:solidFill>
                <a:latin typeface="Open Sans"/>
                <a:ea typeface="Open Sans"/>
                <a:cs typeface="Open Sans"/>
                <a:sym typeface="Open Sans"/>
              </a:rPr>
              <a:t> (yet to be developed)</a:t>
            </a:r>
            <a:endParaRPr>
              <a:solidFill>
                <a:srgbClr val="695D46"/>
              </a:solidFill>
              <a:latin typeface="Open Sans"/>
              <a:ea typeface="Open Sans"/>
              <a:cs typeface="Open Sans"/>
              <a:sym typeface="Open Sans"/>
            </a:endParaRPr>
          </a:p>
        </p:txBody>
      </p:sp>
      <p:sp>
        <p:nvSpPr>
          <p:cNvPr id="201" name="Google Shape;201;p30"/>
          <p:cNvSpPr txBox="1"/>
          <p:nvPr/>
        </p:nvSpPr>
        <p:spPr>
          <a:xfrm>
            <a:off x="533100" y="3178100"/>
            <a:ext cx="3270900" cy="785400"/>
          </a:xfrm>
          <a:prstGeom prst="rect">
            <a:avLst/>
          </a:prstGeom>
          <a:solidFill>
            <a:srgbClr val="A1E8D9"/>
          </a:solidFill>
          <a:ln>
            <a:noFill/>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ko" sz="1500">
                <a:solidFill>
                  <a:srgbClr val="695D46"/>
                </a:solidFill>
                <a:latin typeface="Open Sans"/>
                <a:ea typeface="Open Sans"/>
                <a:cs typeface="Open Sans"/>
                <a:sym typeface="Open Sans"/>
              </a:rPr>
              <a:t>Unblock the app after a set amount of time</a:t>
            </a:r>
            <a:endParaRPr sz="1500">
              <a:solidFill>
                <a:srgbClr val="695D46"/>
              </a:solidFill>
              <a:latin typeface="Open Sans"/>
              <a:ea typeface="Open Sans"/>
              <a:cs typeface="Open Sans"/>
              <a:sym typeface="Open Sans"/>
            </a:endParaRPr>
          </a:p>
        </p:txBody>
      </p:sp>
      <p:sp>
        <p:nvSpPr>
          <p:cNvPr id="202" name="Google Shape;202;p30"/>
          <p:cNvSpPr txBox="1"/>
          <p:nvPr/>
        </p:nvSpPr>
        <p:spPr>
          <a:xfrm>
            <a:off x="4879800" y="3178100"/>
            <a:ext cx="3798300" cy="785400"/>
          </a:xfrm>
          <a:prstGeom prst="rect">
            <a:avLst/>
          </a:prstGeom>
          <a:solidFill>
            <a:srgbClr val="A1E8D9"/>
          </a:solidFill>
          <a:ln>
            <a:noFill/>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ko" sz="1500">
                <a:solidFill>
                  <a:srgbClr val="695D46"/>
                </a:solidFill>
                <a:latin typeface="Open Sans"/>
                <a:ea typeface="Open Sans"/>
                <a:cs typeface="Open Sans"/>
                <a:sym typeface="Open Sans"/>
              </a:rPr>
              <a:t>Remove app from blocking list after internal countdown timer finishes</a:t>
            </a:r>
            <a:endParaRPr sz="1500">
              <a:solidFill>
                <a:srgbClr val="695D46"/>
              </a:solidFill>
              <a:latin typeface="Open Sans"/>
              <a:ea typeface="Open Sans"/>
              <a:cs typeface="Open Sans"/>
              <a:sym typeface="Open Sans"/>
            </a:endParaRPr>
          </a:p>
        </p:txBody>
      </p:sp>
      <p:sp>
        <p:nvSpPr>
          <p:cNvPr id="203" name="Google Shape;203;p30"/>
          <p:cNvSpPr txBox="1"/>
          <p:nvPr/>
        </p:nvSpPr>
        <p:spPr>
          <a:xfrm>
            <a:off x="533100" y="4018925"/>
            <a:ext cx="3270900" cy="785400"/>
          </a:xfrm>
          <a:prstGeom prst="rect">
            <a:avLst/>
          </a:prstGeom>
          <a:solidFill>
            <a:srgbClr val="A1E8D9"/>
          </a:solidFill>
          <a:ln>
            <a:noFill/>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ko" sz="1500">
                <a:solidFill>
                  <a:srgbClr val="695D46"/>
                </a:solidFill>
                <a:latin typeface="Open Sans"/>
                <a:ea typeface="Open Sans"/>
                <a:cs typeface="Open Sans"/>
                <a:sym typeface="Open Sans"/>
              </a:rPr>
              <a:t>Blocking multiple apps (</a:t>
            </a:r>
            <a:r>
              <a:rPr lang="ko" sz="1500">
                <a:solidFill>
                  <a:srgbClr val="695D46"/>
                </a:solidFill>
                <a:latin typeface="Open Sans"/>
                <a:ea typeface="Open Sans"/>
                <a:cs typeface="Open Sans"/>
                <a:sym typeface="Open Sans"/>
              </a:rPr>
              <a:t>each app needs its own</a:t>
            </a:r>
            <a:r>
              <a:rPr lang="ko" sz="1500">
                <a:solidFill>
                  <a:srgbClr val="695D46"/>
                </a:solidFill>
                <a:latin typeface="Open Sans"/>
                <a:ea typeface="Open Sans"/>
                <a:cs typeface="Open Sans"/>
                <a:sym typeface="Open Sans"/>
              </a:rPr>
              <a:t> countdown timer)</a:t>
            </a:r>
            <a:endParaRPr sz="1500">
              <a:solidFill>
                <a:srgbClr val="695D46"/>
              </a:solidFill>
              <a:latin typeface="Open Sans"/>
              <a:ea typeface="Open Sans"/>
              <a:cs typeface="Open Sans"/>
              <a:sym typeface="Open Sans"/>
            </a:endParaRPr>
          </a:p>
        </p:txBody>
      </p:sp>
      <p:sp>
        <p:nvSpPr>
          <p:cNvPr id="204" name="Google Shape;204;p30"/>
          <p:cNvSpPr txBox="1"/>
          <p:nvPr/>
        </p:nvSpPr>
        <p:spPr>
          <a:xfrm>
            <a:off x="4879800" y="4018925"/>
            <a:ext cx="3798300" cy="785400"/>
          </a:xfrm>
          <a:prstGeom prst="rect">
            <a:avLst/>
          </a:prstGeom>
          <a:solidFill>
            <a:srgbClr val="A1E8D9"/>
          </a:solidFill>
          <a:ln>
            <a:noFill/>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ko" sz="1500">
                <a:solidFill>
                  <a:srgbClr val="695D46"/>
                </a:solidFill>
                <a:latin typeface="Open Sans"/>
                <a:ea typeface="Open Sans"/>
                <a:cs typeface="Open Sans"/>
                <a:sym typeface="Open Sans"/>
              </a:rPr>
              <a:t>Store a map containing the blocks for each app, display countdowns of all blocked apps</a:t>
            </a:r>
            <a:endParaRPr sz="1500">
              <a:solidFill>
                <a:srgbClr val="695D46"/>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Going forward </a:t>
            </a:r>
            <a:r>
              <a:rPr lang="ko" sz="2400"/>
              <a:t>App Blocking</a:t>
            </a:r>
            <a:endParaRPr/>
          </a:p>
        </p:txBody>
      </p:sp>
      <p:sp>
        <p:nvSpPr>
          <p:cNvPr id="210" name="Google Shape;210;p31"/>
          <p:cNvSpPr txBox="1"/>
          <p:nvPr/>
        </p:nvSpPr>
        <p:spPr>
          <a:xfrm>
            <a:off x="368375" y="1283100"/>
            <a:ext cx="3870300" cy="3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dk2"/>
                </a:solidFill>
                <a:latin typeface="Open Sans"/>
                <a:ea typeface="Open Sans"/>
                <a:cs typeface="Open Sans"/>
                <a:sym typeface="Open Sans"/>
              </a:rPr>
              <a:t>Things to be implemented:</a:t>
            </a:r>
            <a:endParaRPr b="1"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2"/>
              </a:solidFill>
              <a:latin typeface="Open Sans"/>
              <a:ea typeface="Open Sans"/>
              <a:cs typeface="Open Sans"/>
              <a:sym typeface="Open Sans"/>
            </a:endParaRPr>
          </a:p>
          <a:p>
            <a:pPr indent="-330200" lvl="0" marL="457200" rtl="0" algn="l">
              <a:spcBef>
                <a:spcPts val="0"/>
              </a:spcBef>
              <a:spcAft>
                <a:spcPts val="0"/>
              </a:spcAft>
              <a:buClr>
                <a:schemeClr val="dk2"/>
              </a:buClr>
              <a:buSzPts val="1600"/>
              <a:buFont typeface="Open Sans"/>
              <a:buChar char="●"/>
            </a:pPr>
            <a:r>
              <a:rPr b="1" lang="ko" sz="1600">
                <a:solidFill>
                  <a:schemeClr val="dk2"/>
                </a:solidFill>
                <a:latin typeface="Open Sans"/>
                <a:ea typeface="Open Sans"/>
                <a:cs typeface="Open Sans"/>
                <a:sym typeface="Open Sans"/>
              </a:rPr>
              <a:t>Block screen for multiple apps</a:t>
            </a:r>
            <a:endParaRPr b="1" sz="1600">
              <a:solidFill>
                <a:schemeClr val="dk2"/>
              </a:solidFill>
              <a:latin typeface="Open Sans"/>
              <a:ea typeface="Open Sans"/>
              <a:cs typeface="Open Sans"/>
              <a:sym typeface="Open Sans"/>
            </a:endParaRPr>
          </a:p>
          <a:p>
            <a:pPr indent="-330200" lvl="0" marL="457200" rtl="0" algn="l">
              <a:spcBef>
                <a:spcPts val="0"/>
              </a:spcBef>
              <a:spcAft>
                <a:spcPts val="0"/>
              </a:spcAft>
              <a:buClr>
                <a:schemeClr val="dk2"/>
              </a:buClr>
              <a:buSzPts val="1600"/>
              <a:buFont typeface="Open Sans"/>
              <a:buChar char="●"/>
            </a:pPr>
            <a:r>
              <a:rPr b="1" lang="ko" sz="1600">
                <a:solidFill>
                  <a:schemeClr val="dk2"/>
                </a:solidFill>
                <a:latin typeface="Open Sans"/>
                <a:ea typeface="Open Sans"/>
                <a:cs typeface="Open Sans"/>
                <a:sym typeface="Open Sans"/>
              </a:rPr>
              <a:t>Notifications to inform user</a:t>
            </a:r>
            <a:endParaRPr b="1" sz="1600">
              <a:solidFill>
                <a:schemeClr val="dk2"/>
              </a:solidFill>
              <a:latin typeface="Open Sans"/>
              <a:ea typeface="Open Sans"/>
              <a:cs typeface="Open Sans"/>
              <a:sym typeface="Open Sans"/>
            </a:endParaRPr>
          </a:p>
          <a:p>
            <a:pPr indent="-330200" lvl="0" marL="457200" rtl="0" algn="l">
              <a:spcBef>
                <a:spcPts val="0"/>
              </a:spcBef>
              <a:spcAft>
                <a:spcPts val="0"/>
              </a:spcAft>
              <a:buClr>
                <a:schemeClr val="dk2"/>
              </a:buClr>
              <a:buSzPts val="1600"/>
              <a:buFont typeface="Open Sans"/>
              <a:buChar char="●"/>
            </a:pPr>
            <a:r>
              <a:rPr b="1" lang="ko" sz="1600">
                <a:solidFill>
                  <a:schemeClr val="dk2"/>
                </a:solidFill>
                <a:latin typeface="Open Sans"/>
                <a:ea typeface="Open Sans"/>
                <a:cs typeface="Open Sans"/>
                <a:sym typeface="Open Sans"/>
              </a:rPr>
              <a:t>Pedometer feature</a:t>
            </a:r>
            <a:endParaRPr b="1" sz="1600">
              <a:solidFill>
                <a:schemeClr val="dk2"/>
              </a:solidFill>
              <a:latin typeface="Open Sans"/>
              <a:ea typeface="Open Sans"/>
              <a:cs typeface="Open Sans"/>
              <a:sym typeface="Open Sans"/>
            </a:endParaRPr>
          </a:p>
          <a:p>
            <a:pPr indent="-317500" lvl="1" marL="914400" rtl="0" algn="l">
              <a:spcBef>
                <a:spcPts val="0"/>
              </a:spcBef>
              <a:spcAft>
                <a:spcPts val="0"/>
              </a:spcAft>
              <a:buClr>
                <a:schemeClr val="dk2"/>
              </a:buClr>
              <a:buSzPts val="1400"/>
              <a:buFont typeface="Open Sans"/>
              <a:buChar char="○"/>
            </a:pPr>
            <a:r>
              <a:rPr lang="ko">
                <a:solidFill>
                  <a:schemeClr val="dk2"/>
                </a:solidFill>
                <a:latin typeface="Open Sans"/>
                <a:ea typeface="Open Sans"/>
                <a:cs typeface="Open Sans"/>
                <a:sym typeface="Open Sans"/>
              </a:rPr>
              <a:t>Prompt users to walk a number of steps in order to unblock app</a:t>
            </a:r>
            <a:endParaRPr b="1" sz="1600">
              <a:solidFill>
                <a:schemeClr val="dk2"/>
              </a:solidFill>
              <a:latin typeface="Open Sans"/>
              <a:ea typeface="Open Sans"/>
              <a:cs typeface="Open Sans"/>
              <a:sym typeface="Open Sans"/>
            </a:endParaRPr>
          </a:p>
          <a:p>
            <a:pPr indent="-330200" lvl="0" marL="457200" rtl="0" algn="l">
              <a:spcBef>
                <a:spcPts val="0"/>
              </a:spcBef>
              <a:spcAft>
                <a:spcPts val="0"/>
              </a:spcAft>
              <a:buClr>
                <a:schemeClr val="dk2"/>
              </a:buClr>
              <a:buSzPts val="1600"/>
              <a:buFont typeface="Open Sans"/>
              <a:buChar char="●"/>
            </a:pPr>
            <a:r>
              <a:rPr b="1" lang="ko" sz="1600">
                <a:solidFill>
                  <a:schemeClr val="dk2"/>
                </a:solidFill>
                <a:latin typeface="Open Sans"/>
                <a:ea typeface="Open Sans"/>
                <a:cs typeface="Open Sans"/>
                <a:sym typeface="Open Sans"/>
              </a:rPr>
              <a:t>Smart blocking feature</a:t>
            </a:r>
            <a:endParaRPr b="1" sz="1600">
              <a:solidFill>
                <a:schemeClr val="dk2"/>
              </a:solidFill>
              <a:latin typeface="Open Sans"/>
              <a:ea typeface="Open Sans"/>
              <a:cs typeface="Open Sans"/>
              <a:sym typeface="Open Sans"/>
            </a:endParaRPr>
          </a:p>
          <a:p>
            <a:pPr indent="-317500" lvl="1" marL="914400" rtl="0" algn="l">
              <a:spcBef>
                <a:spcPts val="0"/>
              </a:spcBef>
              <a:spcAft>
                <a:spcPts val="0"/>
              </a:spcAft>
              <a:buClr>
                <a:schemeClr val="dk2"/>
              </a:buClr>
              <a:buSzPts val="1400"/>
              <a:buFont typeface="Open Sans"/>
              <a:buChar char="○"/>
            </a:pPr>
            <a:r>
              <a:rPr lang="ko">
                <a:solidFill>
                  <a:schemeClr val="dk2"/>
                </a:solidFill>
                <a:latin typeface="Open Sans"/>
                <a:ea typeface="Open Sans"/>
                <a:cs typeface="Open Sans"/>
                <a:sym typeface="Open Sans"/>
              </a:rPr>
              <a:t>Detects procrastination </a:t>
            </a:r>
            <a:endParaRPr>
              <a:solidFill>
                <a:schemeClr val="dk2"/>
              </a:solidFill>
              <a:latin typeface="Open Sans"/>
              <a:ea typeface="Open Sans"/>
              <a:cs typeface="Open Sans"/>
              <a:sym typeface="Open Sans"/>
            </a:endParaRPr>
          </a:p>
          <a:p>
            <a:pPr indent="-317500" lvl="1" marL="914400" rtl="0" algn="l">
              <a:spcBef>
                <a:spcPts val="0"/>
              </a:spcBef>
              <a:spcAft>
                <a:spcPts val="0"/>
              </a:spcAft>
              <a:buClr>
                <a:schemeClr val="dk2"/>
              </a:buClr>
              <a:buSzPts val="1400"/>
              <a:buFont typeface="Open Sans"/>
              <a:buChar char="○"/>
            </a:pPr>
            <a:r>
              <a:rPr lang="ko">
                <a:solidFill>
                  <a:schemeClr val="dk2"/>
                </a:solidFill>
                <a:latin typeface="Open Sans"/>
                <a:ea typeface="Open Sans"/>
                <a:cs typeface="Open Sans"/>
                <a:sym typeface="Open Sans"/>
              </a:rPr>
              <a:t>Automatically blocks apps if you have items on todo-list (with warning)</a:t>
            </a:r>
            <a:endParaRPr>
              <a:solidFill>
                <a:schemeClr val="dk2"/>
              </a:solidFill>
              <a:latin typeface="Open Sans"/>
              <a:ea typeface="Open Sans"/>
              <a:cs typeface="Open Sans"/>
              <a:sym typeface="Open Sans"/>
            </a:endParaRPr>
          </a:p>
          <a:p>
            <a:pPr indent="-330200" lvl="0" marL="457200" rtl="0" algn="l">
              <a:spcBef>
                <a:spcPts val="0"/>
              </a:spcBef>
              <a:spcAft>
                <a:spcPts val="0"/>
              </a:spcAft>
              <a:buClr>
                <a:schemeClr val="dk2"/>
              </a:buClr>
              <a:buSzPts val="1600"/>
              <a:buFont typeface="Open Sans"/>
              <a:buChar char="●"/>
            </a:pPr>
            <a:r>
              <a:rPr b="1" lang="ko" sz="1600">
                <a:solidFill>
                  <a:schemeClr val="dk2"/>
                </a:solidFill>
                <a:latin typeface="Open Sans"/>
                <a:ea typeface="Open Sans"/>
                <a:cs typeface="Open Sans"/>
                <a:sym typeface="Open Sans"/>
              </a:rPr>
              <a:t>Setting to disable feature</a:t>
            </a:r>
            <a:endParaRPr b="1">
              <a:solidFill>
                <a:schemeClr val="dk2"/>
              </a:solidFill>
              <a:latin typeface="Open Sans"/>
              <a:ea typeface="Open Sans"/>
              <a:cs typeface="Open Sans"/>
              <a:sym typeface="Open Sans"/>
            </a:endParaRPr>
          </a:p>
        </p:txBody>
      </p:sp>
      <p:pic>
        <p:nvPicPr>
          <p:cNvPr id="211" name="Google Shape;211;p31"/>
          <p:cNvPicPr preferRelativeResize="0"/>
          <p:nvPr/>
        </p:nvPicPr>
        <p:blipFill rotWithShape="1">
          <a:blip r:embed="rId3">
            <a:alphaModFix/>
          </a:blip>
          <a:srcRect b="10408" l="40849" r="38605" t="23168"/>
          <a:stretch/>
        </p:blipFill>
        <p:spPr>
          <a:xfrm>
            <a:off x="6751800" y="492050"/>
            <a:ext cx="2309006" cy="4199099"/>
          </a:xfrm>
          <a:prstGeom prst="rect">
            <a:avLst/>
          </a:prstGeom>
          <a:noFill/>
          <a:ln>
            <a:noFill/>
          </a:ln>
          <a:effectLst>
            <a:outerShdw blurRad="57150" rotWithShape="0" algn="bl" dir="5400000" dist="19050">
              <a:srgbClr val="000000">
                <a:alpha val="50000"/>
              </a:srgbClr>
            </a:outerShdw>
          </a:effectLst>
        </p:spPr>
      </p:pic>
      <p:pic>
        <p:nvPicPr>
          <p:cNvPr id="212" name="Google Shape;212;p31"/>
          <p:cNvPicPr preferRelativeResize="0"/>
          <p:nvPr/>
        </p:nvPicPr>
        <p:blipFill rotWithShape="1">
          <a:blip r:embed="rId4">
            <a:alphaModFix/>
          </a:blip>
          <a:srcRect b="10101" l="31675" r="47450" t="23528"/>
          <a:stretch/>
        </p:blipFill>
        <p:spPr>
          <a:xfrm>
            <a:off x="4345687" y="492050"/>
            <a:ext cx="2347814" cy="419911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Project Idea </a:t>
            </a:r>
            <a:r>
              <a:rPr lang="ko" sz="2400"/>
              <a:t>Interactive Productivity Manager</a:t>
            </a:r>
            <a:endParaRPr sz="2400"/>
          </a:p>
        </p:txBody>
      </p:sp>
      <p:sp>
        <p:nvSpPr>
          <p:cNvPr id="74" name="Google Shape;74;p14"/>
          <p:cNvSpPr txBox="1"/>
          <p:nvPr>
            <p:ph idx="1" type="body"/>
          </p:nvPr>
        </p:nvSpPr>
        <p:spPr>
          <a:xfrm>
            <a:off x="311700" y="1266325"/>
            <a:ext cx="8520600" cy="1436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a:t>Target Audience</a:t>
            </a:r>
            <a:endParaRPr b="1"/>
          </a:p>
          <a:p>
            <a:pPr indent="-342900" lvl="0" marL="457200" rtl="0" algn="l">
              <a:lnSpc>
                <a:spcPct val="150000"/>
              </a:lnSpc>
              <a:spcBef>
                <a:spcPts val="0"/>
              </a:spcBef>
              <a:spcAft>
                <a:spcPts val="0"/>
              </a:spcAft>
              <a:buSzPts val="1800"/>
              <a:buChar char="●"/>
            </a:pPr>
            <a:r>
              <a:rPr lang="ko"/>
              <a:t>Students or workers who have problems meeting deadlines</a:t>
            </a:r>
            <a:endParaRPr/>
          </a:p>
          <a:p>
            <a:pPr indent="-342900" lvl="0" marL="457200" rtl="0" algn="l">
              <a:lnSpc>
                <a:spcPct val="150000"/>
              </a:lnSpc>
              <a:spcBef>
                <a:spcPts val="0"/>
              </a:spcBef>
              <a:spcAft>
                <a:spcPts val="0"/>
              </a:spcAft>
              <a:buSzPts val="1800"/>
              <a:buChar char="●"/>
            </a:pPr>
            <a:r>
              <a:rPr lang="ko"/>
              <a:t>Procrastinators and people who get distracted easily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5" name="Google Shape;75;p14"/>
          <p:cNvPicPr preferRelativeResize="0"/>
          <p:nvPr/>
        </p:nvPicPr>
        <p:blipFill>
          <a:blip r:embed="rId3">
            <a:alphaModFix/>
          </a:blip>
          <a:stretch>
            <a:fillRect/>
          </a:stretch>
        </p:blipFill>
        <p:spPr>
          <a:xfrm>
            <a:off x="5116425" y="2839525"/>
            <a:ext cx="3798975" cy="2140275"/>
          </a:xfrm>
          <a:prstGeom prst="rect">
            <a:avLst/>
          </a:prstGeom>
          <a:noFill/>
          <a:ln>
            <a:noFill/>
          </a:ln>
        </p:spPr>
      </p:pic>
      <p:sp>
        <p:nvSpPr>
          <p:cNvPr id="76" name="Google Shape;76;p14"/>
          <p:cNvSpPr txBox="1"/>
          <p:nvPr>
            <p:ph idx="1" type="body"/>
          </p:nvPr>
        </p:nvSpPr>
        <p:spPr>
          <a:xfrm>
            <a:off x="311700" y="2816325"/>
            <a:ext cx="4804800" cy="1590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a:t>Goal</a:t>
            </a:r>
            <a:endParaRPr b="1"/>
          </a:p>
          <a:p>
            <a:pPr indent="-342900" lvl="0" marL="457200" rtl="0" algn="l">
              <a:lnSpc>
                <a:spcPct val="150000"/>
              </a:lnSpc>
              <a:spcBef>
                <a:spcPts val="0"/>
              </a:spcBef>
              <a:spcAft>
                <a:spcPts val="0"/>
              </a:spcAft>
              <a:buSzPts val="1800"/>
              <a:buChar char="●"/>
            </a:pPr>
            <a:r>
              <a:rPr lang="ko"/>
              <a:t>Prevent users from procrastinating and help them to increase their productivity while staying happy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286350" y="17306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4800"/>
              <a:t>Location-Reminder Feature</a:t>
            </a:r>
            <a:endParaRPr sz="4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Use-case</a:t>
            </a:r>
            <a:endParaRPr sz="2400"/>
          </a:p>
        </p:txBody>
      </p:sp>
      <p:sp>
        <p:nvSpPr>
          <p:cNvPr id="223" name="Google Shape;223;p33"/>
          <p:cNvSpPr txBox="1"/>
          <p:nvPr/>
        </p:nvSpPr>
        <p:spPr>
          <a:xfrm>
            <a:off x="409925" y="1127200"/>
            <a:ext cx="20193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Open Sans"/>
                <a:ea typeface="Open Sans"/>
                <a:cs typeface="Open Sans"/>
                <a:sym typeface="Open Sans"/>
              </a:rPr>
              <a:t>Without BlueCat</a:t>
            </a:r>
            <a:endParaRPr>
              <a:latin typeface="Open Sans"/>
              <a:ea typeface="Open Sans"/>
              <a:cs typeface="Open Sans"/>
              <a:sym typeface="Open Sans"/>
            </a:endParaRPr>
          </a:p>
        </p:txBody>
      </p:sp>
      <p:sp>
        <p:nvSpPr>
          <p:cNvPr id="224" name="Google Shape;224;p33"/>
          <p:cNvSpPr txBox="1"/>
          <p:nvPr/>
        </p:nvSpPr>
        <p:spPr>
          <a:xfrm>
            <a:off x="409925" y="3051703"/>
            <a:ext cx="18021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Open Sans"/>
                <a:ea typeface="Open Sans"/>
                <a:cs typeface="Open Sans"/>
                <a:sym typeface="Open Sans"/>
              </a:rPr>
              <a:t>With BlueCat</a:t>
            </a:r>
            <a:endParaRPr>
              <a:latin typeface="Open Sans"/>
              <a:ea typeface="Open Sans"/>
              <a:cs typeface="Open Sans"/>
              <a:sym typeface="Open Sans"/>
            </a:endParaRPr>
          </a:p>
        </p:txBody>
      </p:sp>
      <p:sp>
        <p:nvSpPr>
          <p:cNvPr id="225" name="Google Shape;225;p33"/>
          <p:cNvSpPr/>
          <p:nvPr/>
        </p:nvSpPr>
        <p:spPr>
          <a:xfrm>
            <a:off x="2803550" y="3824950"/>
            <a:ext cx="572700" cy="4815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a:off x="2803550" y="2016100"/>
            <a:ext cx="572700" cy="4815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a:off x="5902575" y="3874900"/>
            <a:ext cx="572700" cy="4815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a:off x="5902575" y="2016100"/>
            <a:ext cx="572700" cy="4815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33"/>
          <p:cNvPicPr preferRelativeResize="0"/>
          <p:nvPr/>
        </p:nvPicPr>
        <p:blipFill>
          <a:blip r:embed="rId3">
            <a:alphaModFix/>
          </a:blip>
          <a:stretch>
            <a:fillRect/>
          </a:stretch>
        </p:blipFill>
        <p:spPr>
          <a:xfrm>
            <a:off x="5828923" y="2497600"/>
            <a:ext cx="719994" cy="481500"/>
          </a:xfrm>
          <a:prstGeom prst="rect">
            <a:avLst/>
          </a:prstGeom>
          <a:noFill/>
          <a:ln>
            <a:noFill/>
          </a:ln>
        </p:spPr>
      </p:pic>
      <p:pic>
        <p:nvPicPr>
          <p:cNvPr id="230" name="Google Shape;230;p33"/>
          <p:cNvPicPr preferRelativeResize="0"/>
          <p:nvPr/>
        </p:nvPicPr>
        <p:blipFill>
          <a:blip r:embed="rId4">
            <a:alphaModFix/>
          </a:blip>
          <a:stretch>
            <a:fillRect/>
          </a:stretch>
        </p:blipFill>
        <p:spPr>
          <a:xfrm>
            <a:off x="560825" y="1597000"/>
            <a:ext cx="2073426" cy="1517134"/>
          </a:xfrm>
          <a:prstGeom prst="rect">
            <a:avLst/>
          </a:prstGeom>
          <a:noFill/>
          <a:ln>
            <a:noFill/>
          </a:ln>
        </p:spPr>
      </p:pic>
      <p:pic>
        <p:nvPicPr>
          <p:cNvPr id="231" name="Google Shape;231;p33"/>
          <p:cNvPicPr preferRelativeResize="0"/>
          <p:nvPr/>
        </p:nvPicPr>
        <p:blipFill>
          <a:blip r:embed="rId4">
            <a:alphaModFix/>
          </a:blip>
          <a:stretch>
            <a:fillRect/>
          </a:stretch>
        </p:blipFill>
        <p:spPr>
          <a:xfrm>
            <a:off x="577725" y="3353000"/>
            <a:ext cx="2073426" cy="1517134"/>
          </a:xfrm>
          <a:prstGeom prst="rect">
            <a:avLst/>
          </a:prstGeom>
          <a:noFill/>
          <a:ln>
            <a:noFill/>
          </a:ln>
        </p:spPr>
      </p:pic>
      <p:pic>
        <p:nvPicPr>
          <p:cNvPr id="232" name="Google Shape;232;p33"/>
          <p:cNvPicPr preferRelativeResize="0"/>
          <p:nvPr/>
        </p:nvPicPr>
        <p:blipFill>
          <a:blip r:embed="rId5">
            <a:alphaModFix/>
          </a:blip>
          <a:stretch>
            <a:fillRect/>
          </a:stretch>
        </p:blipFill>
        <p:spPr>
          <a:xfrm rot="1183605">
            <a:off x="2718272" y="4321496"/>
            <a:ext cx="481487" cy="481500"/>
          </a:xfrm>
          <a:prstGeom prst="rect">
            <a:avLst/>
          </a:prstGeom>
          <a:noFill/>
          <a:ln>
            <a:noFill/>
          </a:ln>
        </p:spPr>
      </p:pic>
      <p:pic>
        <p:nvPicPr>
          <p:cNvPr id="233" name="Google Shape;233;p33"/>
          <p:cNvPicPr preferRelativeResize="0"/>
          <p:nvPr/>
        </p:nvPicPr>
        <p:blipFill>
          <a:blip r:embed="rId6">
            <a:alphaModFix/>
          </a:blip>
          <a:stretch>
            <a:fillRect/>
          </a:stretch>
        </p:blipFill>
        <p:spPr>
          <a:xfrm>
            <a:off x="6835075" y="1300563"/>
            <a:ext cx="1751137" cy="1751137"/>
          </a:xfrm>
          <a:prstGeom prst="rect">
            <a:avLst/>
          </a:prstGeom>
          <a:noFill/>
          <a:ln>
            <a:noFill/>
          </a:ln>
        </p:spPr>
      </p:pic>
      <p:pic>
        <p:nvPicPr>
          <p:cNvPr id="234" name="Google Shape;234;p33"/>
          <p:cNvPicPr preferRelativeResize="0"/>
          <p:nvPr/>
        </p:nvPicPr>
        <p:blipFill>
          <a:blip r:embed="rId4">
            <a:alphaModFix/>
          </a:blip>
          <a:stretch>
            <a:fillRect/>
          </a:stretch>
        </p:blipFill>
        <p:spPr>
          <a:xfrm>
            <a:off x="3608825" y="1597000"/>
            <a:ext cx="2073426" cy="1517134"/>
          </a:xfrm>
          <a:prstGeom prst="rect">
            <a:avLst/>
          </a:prstGeom>
          <a:noFill/>
          <a:ln>
            <a:noFill/>
          </a:ln>
        </p:spPr>
      </p:pic>
      <p:pic>
        <p:nvPicPr>
          <p:cNvPr id="235" name="Google Shape;235;p33"/>
          <p:cNvPicPr preferRelativeResize="0"/>
          <p:nvPr/>
        </p:nvPicPr>
        <p:blipFill>
          <a:blip r:embed="rId7">
            <a:alphaModFix/>
          </a:blip>
          <a:stretch>
            <a:fillRect/>
          </a:stretch>
        </p:blipFill>
        <p:spPr>
          <a:xfrm>
            <a:off x="6707450" y="3276050"/>
            <a:ext cx="2019300" cy="1514463"/>
          </a:xfrm>
          <a:prstGeom prst="rect">
            <a:avLst/>
          </a:prstGeom>
          <a:noFill/>
          <a:ln>
            <a:noFill/>
          </a:ln>
        </p:spPr>
      </p:pic>
      <p:pic>
        <p:nvPicPr>
          <p:cNvPr id="236" name="Google Shape;236;p33"/>
          <p:cNvPicPr preferRelativeResize="0"/>
          <p:nvPr/>
        </p:nvPicPr>
        <p:blipFill>
          <a:blip r:embed="rId8">
            <a:alphaModFix/>
          </a:blip>
          <a:stretch>
            <a:fillRect/>
          </a:stretch>
        </p:blipFill>
        <p:spPr>
          <a:xfrm>
            <a:off x="3571700" y="3319601"/>
            <a:ext cx="2149382" cy="142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Overview</a:t>
            </a:r>
            <a:endParaRPr sz="2400"/>
          </a:p>
        </p:txBody>
      </p:sp>
      <p:sp>
        <p:nvSpPr>
          <p:cNvPr id="242" name="Google Shape;242;p34"/>
          <p:cNvSpPr txBox="1"/>
          <p:nvPr>
            <p:ph idx="1" type="body"/>
          </p:nvPr>
        </p:nvSpPr>
        <p:spPr>
          <a:xfrm>
            <a:off x="68575" y="1228625"/>
            <a:ext cx="5037900" cy="368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ko" sz="1600"/>
              <a:t>The app will set off an alarm based on your schedule</a:t>
            </a:r>
            <a:endParaRPr sz="1600"/>
          </a:p>
          <a:p>
            <a:pPr indent="-330200" lvl="0" marL="457200" rtl="0" algn="l">
              <a:spcBef>
                <a:spcPts val="1000"/>
              </a:spcBef>
              <a:spcAft>
                <a:spcPts val="0"/>
              </a:spcAft>
              <a:buSzPts val="1600"/>
              <a:buChar char="●"/>
            </a:pPr>
            <a:r>
              <a:rPr lang="ko" sz="1600"/>
              <a:t>It will consider your current location, and the travel time to your scheduled destination, </a:t>
            </a:r>
            <a:r>
              <a:rPr lang="ko" sz="1600"/>
              <a:t>t</a:t>
            </a:r>
            <a:r>
              <a:rPr lang="ko" sz="1600"/>
              <a:t>o calculate when to set off the alarm</a:t>
            </a:r>
            <a:endParaRPr sz="1600"/>
          </a:p>
          <a:p>
            <a:pPr indent="-330200" lvl="0" marL="457200" rtl="0" algn="l">
              <a:spcBef>
                <a:spcPts val="1000"/>
              </a:spcBef>
              <a:spcAft>
                <a:spcPts val="0"/>
              </a:spcAft>
              <a:buSzPts val="1600"/>
              <a:buChar char="●"/>
            </a:pPr>
            <a:r>
              <a:rPr b="1" lang="ko" sz="1600"/>
              <a:t>For example, if you take 1 hour to reach your scheduled location, the app will alert you 1 hour + alpha beforehand!!</a:t>
            </a:r>
            <a:endParaRPr b="1" sz="1600"/>
          </a:p>
          <a:p>
            <a:pPr indent="-330200" lvl="0" marL="457200" rtl="0" algn="l">
              <a:spcBef>
                <a:spcPts val="1000"/>
              </a:spcBef>
              <a:spcAft>
                <a:spcPts val="1000"/>
              </a:spcAft>
              <a:buSzPts val="1600"/>
              <a:buChar char="●"/>
            </a:pPr>
            <a:r>
              <a:rPr lang="ko" sz="1600"/>
              <a:t>No need to </a:t>
            </a:r>
            <a:r>
              <a:rPr lang="ko" sz="1600"/>
              <a:t>manually </a:t>
            </a:r>
            <a:r>
              <a:rPr lang="ko" sz="1600"/>
              <a:t>set an alarm every time!</a:t>
            </a:r>
            <a:endParaRPr sz="1600"/>
          </a:p>
        </p:txBody>
      </p:sp>
      <p:pic>
        <p:nvPicPr>
          <p:cNvPr id="243" name="Google Shape;243;p34"/>
          <p:cNvPicPr preferRelativeResize="0"/>
          <p:nvPr/>
        </p:nvPicPr>
        <p:blipFill>
          <a:blip r:embed="rId3">
            <a:alphaModFix/>
          </a:blip>
          <a:stretch>
            <a:fillRect/>
          </a:stretch>
        </p:blipFill>
        <p:spPr>
          <a:xfrm>
            <a:off x="6236375" y="0"/>
            <a:ext cx="2907625" cy="5039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Demo</a:t>
            </a:r>
            <a:endParaRPr sz="2400"/>
          </a:p>
        </p:txBody>
      </p:sp>
      <p:pic>
        <p:nvPicPr>
          <p:cNvPr id="249" name="Google Shape;249;p35"/>
          <p:cNvPicPr preferRelativeResize="0"/>
          <p:nvPr/>
        </p:nvPicPr>
        <p:blipFill>
          <a:blip r:embed="rId3">
            <a:alphaModFix/>
          </a:blip>
          <a:stretch>
            <a:fillRect/>
          </a:stretch>
        </p:blipFill>
        <p:spPr>
          <a:xfrm>
            <a:off x="6120450" y="0"/>
            <a:ext cx="3023550" cy="5047300"/>
          </a:xfrm>
          <a:prstGeom prst="rect">
            <a:avLst/>
          </a:prstGeom>
          <a:noFill/>
          <a:ln>
            <a:noFill/>
          </a:ln>
        </p:spPr>
      </p:pic>
      <p:sp>
        <p:nvSpPr>
          <p:cNvPr id="250" name="Google Shape;250;p35"/>
          <p:cNvSpPr txBox="1"/>
          <p:nvPr>
            <p:ph idx="1" type="body"/>
          </p:nvPr>
        </p:nvSpPr>
        <p:spPr>
          <a:xfrm>
            <a:off x="58975" y="1256550"/>
            <a:ext cx="5138400" cy="359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ko"/>
              <a:t>Adding Item to Schedule List</a:t>
            </a:r>
            <a:endParaRPr/>
          </a:p>
          <a:p>
            <a:pPr indent="-317500" lvl="1" marL="914400" rtl="0" algn="l">
              <a:spcBef>
                <a:spcPts val="0"/>
              </a:spcBef>
              <a:spcAft>
                <a:spcPts val="0"/>
              </a:spcAft>
              <a:buSzPts val="1400"/>
              <a:buChar char="○"/>
            </a:pPr>
            <a:r>
              <a:rPr lang="ko"/>
              <a:t>Can search location ← Used Naver Map API</a:t>
            </a:r>
            <a:endParaRPr/>
          </a:p>
          <a:p>
            <a:pPr indent="-317500" lvl="1" marL="914400" rtl="0" algn="l">
              <a:spcBef>
                <a:spcPts val="0"/>
              </a:spcBef>
              <a:spcAft>
                <a:spcPts val="0"/>
              </a:spcAft>
              <a:buSzPts val="1400"/>
              <a:buChar char="○"/>
            </a:pPr>
            <a:r>
              <a:rPr lang="ko"/>
              <a:t>Select either date or days</a:t>
            </a:r>
            <a:endParaRPr/>
          </a:p>
          <a:p>
            <a:pPr indent="-317500" lvl="1" marL="914400" rtl="0" algn="l">
              <a:spcBef>
                <a:spcPts val="0"/>
              </a:spcBef>
              <a:spcAft>
                <a:spcPts val="0"/>
              </a:spcAft>
              <a:buSzPts val="1400"/>
              <a:buChar char="○"/>
            </a:pPr>
            <a:r>
              <a:rPr lang="ko"/>
              <a:t>Save and Keep schedule ← Used Room DB</a:t>
            </a:r>
            <a:endParaRPr/>
          </a:p>
          <a:p>
            <a:pPr indent="-342900" lvl="0" marL="457200" rtl="0" algn="l">
              <a:spcBef>
                <a:spcPts val="1000"/>
              </a:spcBef>
              <a:spcAft>
                <a:spcPts val="0"/>
              </a:spcAft>
              <a:buSzPts val="1800"/>
              <a:buChar char="●"/>
            </a:pPr>
            <a:r>
              <a:rPr lang="ko"/>
              <a:t>Check every one minute</a:t>
            </a:r>
            <a:endParaRPr/>
          </a:p>
          <a:p>
            <a:pPr indent="-317500" lvl="1" marL="914400" rtl="0" algn="l">
              <a:spcBef>
                <a:spcPts val="0"/>
              </a:spcBef>
              <a:spcAft>
                <a:spcPts val="0"/>
              </a:spcAft>
              <a:buSzPts val="1400"/>
              <a:buChar char="○"/>
            </a:pPr>
            <a:r>
              <a:rPr lang="ko"/>
              <a:t>Call routine task every minute ← Used Receiver, Service(Foreground) </a:t>
            </a:r>
            <a:endParaRPr/>
          </a:p>
          <a:p>
            <a:pPr indent="-317500" lvl="1" marL="914400" rtl="0" algn="l">
              <a:spcBef>
                <a:spcPts val="0"/>
              </a:spcBef>
              <a:spcAft>
                <a:spcPts val="0"/>
              </a:spcAft>
              <a:buSzPts val="1400"/>
              <a:buChar char="○"/>
            </a:pPr>
            <a:r>
              <a:rPr lang="ko"/>
              <a:t>Get current position ← Used FusedLocationProviderClient</a:t>
            </a:r>
            <a:endParaRPr/>
          </a:p>
          <a:p>
            <a:pPr indent="-317500" lvl="1" marL="914400" rtl="0" algn="l">
              <a:spcBef>
                <a:spcPts val="0"/>
              </a:spcBef>
              <a:spcAft>
                <a:spcPts val="0"/>
              </a:spcAft>
              <a:buSzPts val="1400"/>
              <a:buChar char="○"/>
            </a:pPr>
            <a:r>
              <a:rPr lang="ko"/>
              <a:t>Estimate travel time ← Used ODSay API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6"/>
          <p:cNvSpPr txBox="1"/>
          <p:nvPr>
            <p:ph idx="1" type="body"/>
          </p:nvPr>
        </p:nvSpPr>
        <p:spPr>
          <a:xfrm>
            <a:off x="58975" y="1256550"/>
            <a:ext cx="5181600" cy="359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ko"/>
              <a:t>Adding Item to Schedule List</a:t>
            </a:r>
            <a:endParaRPr b="1"/>
          </a:p>
          <a:p>
            <a:pPr indent="-317500" lvl="1" marL="914400" rtl="0" algn="l">
              <a:spcBef>
                <a:spcPts val="0"/>
              </a:spcBef>
              <a:spcAft>
                <a:spcPts val="0"/>
              </a:spcAft>
              <a:buSzPts val="1400"/>
              <a:buChar char="○"/>
            </a:pPr>
            <a:r>
              <a:rPr b="1" lang="ko"/>
              <a:t>Can search location ← Used Naver Map API</a:t>
            </a:r>
            <a:endParaRPr b="1"/>
          </a:p>
          <a:p>
            <a:pPr indent="-317500" lvl="1" marL="914400" rtl="0" algn="l">
              <a:spcBef>
                <a:spcPts val="0"/>
              </a:spcBef>
              <a:spcAft>
                <a:spcPts val="0"/>
              </a:spcAft>
              <a:buSzPts val="1400"/>
              <a:buChar char="○"/>
            </a:pPr>
            <a:r>
              <a:rPr b="1" lang="ko"/>
              <a:t>Select either date or days</a:t>
            </a:r>
            <a:endParaRPr b="1"/>
          </a:p>
          <a:p>
            <a:pPr indent="-317500" lvl="1" marL="914400" rtl="0" algn="l">
              <a:spcBef>
                <a:spcPts val="0"/>
              </a:spcBef>
              <a:spcAft>
                <a:spcPts val="0"/>
              </a:spcAft>
              <a:buSzPts val="1400"/>
              <a:buChar char="○"/>
            </a:pPr>
            <a:r>
              <a:rPr b="1" lang="ko"/>
              <a:t>Save and Keep schedule ← Used Room DB</a:t>
            </a:r>
            <a:endParaRPr b="1"/>
          </a:p>
          <a:p>
            <a:pPr indent="-342900" lvl="0" marL="457200" rtl="0" algn="l">
              <a:spcBef>
                <a:spcPts val="1000"/>
              </a:spcBef>
              <a:spcAft>
                <a:spcPts val="0"/>
              </a:spcAft>
              <a:buSzPts val="1800"/>
              <a:buChar char="●"/>
            </a:pPr>
            <a:r>
              <a:rPr lang="ko"/>
              <a:t>Check every one minute</a:t>
            </a:r>
            <a:endParaRPr/>
          </a:p>
          <a:p>
            <a:pPr indent="-317500" lvl="1" marL="914400" rtl="0" algn="l">
              <a:spcBef>
                <a:spcPts val="0"/>
              </a:spcBef>
              <a:spcAft>
                <a:spcPts val="0"/>
              </a:spcAft>
              <a:buSzPts val="1400"/>
              <a:buChar char="○"/>
            </a:pPr>
            <a:r>
              <a:rPr lang="ko"/>
              <a:t>Call routine task every minute ← Used Receiver, Service(Foreground) </a:t>
            </a:r>
            <a:endParaRPr/>
          </a:p>
          <a:p>
            <a:pPr indent="-317500" lvl="1" marL="914400" rtl="0" algn="l">
              <a:spcBef>
                <a:spcPts val="0"/>
              </a:spcBef>
              <a:spcAft>
                <a:spcPts val="0"/>
              </a:spcAft>
              <a:buSzPts val="1400"/>
              <a:buChar char="○"/>
            </a:pPr>
            <a:r>
              <a:rPr lang="ko"/>
              <a:t>Get current position ← Used FusedLocationProviderClient</a:t>
            </a:r>
            <a:endParaRPr/>
          </a:p>
          <a:p>
            <a:pPr indent="-317500" lvl="1" marL="914400" rtl="0" algn="l">
              <a:spcBef>
                <a:spcPts val="0"/>
              </a:spcBef>
              <a:spcAft>
                <a:spcPts val="0"/>
              </a:spcAft>
              <a:buSzPts val="1400"/>
              <a:buChar char="○"/>
            </a:pPr>
            <a:r>
              <a:rPr lang="ko"/>
              <a:t>Estimate travel time ← Used ODSay API</a:t>
            </a:r>
            <a:endParaRPr/>
          </a:p>
        </p:txBody>
      </p:sp>
      <p:pic>
        <p:nvPicPr>
          <p:cNvPr id="256" name="Google Shape;256;p36"/>
          <p:cNvPicPr preferRelativeResize="0"/>
          <p:nvPr/>
        </p:nvPicPr>
        <p:blipFill>
          <a:blip r:embed="rId3">
            <a:alphaModFix/>
          </a:blip>
          <a:stretch>
            <a:fillRect/>
          </a:stretch>
        </p:blipFill>
        <p:spPr>
          <a:xfrm>
            <a:off x="6061200" y="0"/>
            <a:ext cx="3082800" cy="5040601"/>
          </a:xfrm>
          <a:prstGeom prst="rect">
            <a:avLst/>
          </a:prstGeom>
          <a:noFill/>
          <a:ln>
            <a:noFill/>
          </a:ln>
        </p:spPr>
      </p:pic>
      <p:sp>
        <p:nvSpPr>
          <p:cNvPr id="257" name="Google Shape;257;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Demo</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7"/>
          <p:cNvSpPr txBox="1"/>
          <p:nvPr>
            <p:ph idx="1" type="body"/>
          </p:nvPr>
        </p:nvSpPr>
        <p:spPr>
          <a:xfrm>
            <a:off x="58975" y="1256550"/>
            <a:ext cx="4986900" cy="359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ko"/>
              <a:t>Adding Item to Schedule List</a:t>
            </a:r>
            <a:endParaRPr/>
          </a:p>
          <a:p>
            <a:pPr indent="-317500" lvl="1" marL="914400" rtl="0" algn="l">
              <a:spcBef>
                <a:spcPts val="0"/>
              </a:spcBef>
              <a:spcAft>
                <a:spcPts val="0"/>
              </a:spcAft>
              <a:buSzPts val="1400"/>
              <a:buChar char="○"/>
            </a:pPr>
            <a:r>
              <a:rPr lang="ko"/>
              <a:t>Can search location ← Used Naver Map API</a:t>
            </a:r>
            <a:endParaRPr/>
          </a:p>
          <a:p>
            <a:pPr indent="-317500" lvl="1" marL="914400" rtl="0" algn="l">
              <a:spcBef>
                <a:spcPts val="0"/>
              </a:spcBef>
              <a:spcAft>
                <a:spcPts val="0"/>
              </a:spcAft>
              <a:buSzPts val="1400"/>
              <a:buChar char="○"/>
            </a:pPr>
            <a:r>
              <a:rPr lang="ko"/>
              <a:t>Select either date or days</a:t>
            </a:r>
            <a:endParaRPr/>
          </a:p>
          <a:p>
            <a:pPr indent="-317500" lvl="1" marL="914400" rtl="0" algn="l">
              <a:spcBef>
                <a:spcPts val="0"/>
              </a:spcBef>
              <a:spcAft>
                <a:spcPts val="0"/>
              </a:spcAft>
              <a:buSzPts val="1400"/>
              <a:buChar char="○"/>
            </a:pPr>
            <a:r>
              <a:rPr lang="ko"/>
              <a:t>Save and Keep schedule ← Used Room DB</a:t>
            </a:r>
            <a:endParaRPr/>
          </a:p>
          <a:p>
            <a:pPr indent="-342900" lvl="0" marL="457200" rtl="0" algn="l">
              <a:spcBef>
                <a:spcPts val="1000"/>
              </a:spcBef>
              <a:spcAft>
                <a:spcPts val="0"/>
              </a:spcAft>
              <a:buSzPts val="1800"/>
              <a:buChar char="●"/>
            </a:pPr>
            <a:r>
              <a:rPr b="1" lang="ko"/>
              <a:t>Check every one minute</a:t>
            </a:r>
            <a:endParaRPr b="1"/>
          </a:p>
          <a:p>
            <a:pPr indent="-317500" lvl="1" marL="914400" rtl="0" algn="l">
              <a:spcBef>
                <a:spcPts val="0"/>
              </a:spcBef>
              <a:spcAft>
                <a:spcPts val="0"/>
              </a:spcAft>
              <a:buSzPts val="1400"/>
              <a:buChar char="○"/>
            </a:pPr>
            <a:r>
              <a:rPr b="1" lang="ko"/>
              <a:t>Call routine task every minute ← Used Receiver, Service(Foreground) </a:t>
            </a:r>
            <a:endParaRPr b="1"/>
          </a:p>
          <a:p>
            <a:pPr indent="-317500" lvl="1" marL="914400" rtl="0" algn="l">
              <a:spcBef>
                <a:spcPts val="0"/>
              </a:spcBef>
              <a:spcAft>
                <a:spcPts val="0"/>
              </a:spcAft>
              <a:buSzPts val="1400"/>
              <a:buChar char="○"/>
            </a:pPr>
            <a:r>
              <a:rPr b="1" lang="ko"/>
              <a:t>Get current position ← Used FusedLocationProviderClient</a:t>
            </a:r>
            <a:endParaRPr b="1"/>
          </a:p>
          <a:p>
            <a:pPr indent="-317500" lvl="1" marL="914400" rtl="0" algn="l">
              <a:spcBef>
                <a:spcPts val="0"/>
              </a:spcBef>
              <a:spcAft>
                <a:spcPts val="0"/>
              </a:spcAft>
              <a:buSzPts val="1400"/>
              <a:buChar char="○"/>
            </a:pPr>
            <a:r>
              <a:rPr b="1" lang="ko"/>
              <a:t>Estimate travel time ← Used ODSay API</a:t>
            </a:r>
            <a:endParaRPr b="1"/>
          </a:p>
          <a:p>
            <a:pPr indent="0" lvl="0" marL="0" rtl="0" algn="l">
              <a:spcBef>
                <a:spcPts val="1600"/>
              </a:spcBef>
              <a:spcAft>
                <a:spcPts val="1600"/>
              </a:spcAft>
              <a:buNone/>
            </a:pPr>
            <a:r>
              <a:t/>
            </a:r>
            <a:endParaRPr/>
          </a:p>
        </p:txBody>
      </p:sp>
      <p:sp>
        <p:nvSpPr>
          <p:cNvPr id="263" name="Google Shape;263;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Demo</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8"/>
          <p:cNvPicPr preferRelativeResize="0"/>
          <p:nvPr/>
        </p:nvPicPr>
        <p:blipFill>
          <a:blip r:embed="rId3">
            <a:alphaModFix/>
          </a:blip>
          <a:stretch>
            <a:fillRect/>
          </a:stretch>
        </p:blipFill>
        <p:spPr>
          <a:xfrm>
            <a:off x="559262" y="1034175"/>
            <a:ext cx="8025476" cy="3788824"/>
          </a:xfrm>
          <a:prstGeom prst="rect">
            <a:avLst/>
          </a:prstGeom>
          <a:noFill/>
          <a:ln>
            <a:noFill/>
          </a:ln>
        </p:spPr>
      </p:pic>
      <p:sp>
        <p:nvSpPr>
          <p:cNvPr id="269" name="Google Shape;269;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Demo</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Activity Architecture</a:t>
            </a:r>
            <a:endParaRPr sz="2400"/>
          </a:p>
        </p:txBody>
      </p:sp>
      <p:pic>
        <p:nvPicPr>
          <p:cNvPr id="275" name="Google Shape;275;p39"/>
          <p:cNvPicPr preferRelativeResize="0"/>
          <p:nvPr/>
        </p:nvPicPr>
        <p:blipFill>
          <a:blip r:embed="rId3">
            <a:alphaModFix/>
          </a:blip>
          <a:stretch>
            <a:fillRect/>
          </a:stretch>
        </p:blipFill>
        <p:spPr>
          <a:xfrm>
            <a:off x="2893600" y="1107600"/>
            <a:ext cx="3561000" cy="3910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Service Architecture</a:t>
            </a:r>
            <a:endParaRPr sz="2400"/>
          </a:p>
        </p:txBody>
      </p:sp>
      <p:pic>
        <p:nvPicPr>
          <p:cNvPr id="281" name="Google Shape;281;p40"/>
          <p:cNvPicPr preferRelativeResize="0"/>
          <p:nvPr/>
        </p:nvPicPr>
        <p:blipFill>
          <a:blip r:embed="rId3">
            <a:alphaModFix/>
          </a:blip>
          <a:stretch>
            <a:fillRect/>
          </a:stretch>
        </p:blipFill>
        <p:spPr>
          <a:xfrm>
            <a:off x="1930213" y="1062775"/>
            <a:ext cx="5283585" cy="39910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Key technical challenges</a:t>
            </a:r>
            <a:endParaRPr sz="2400"/>
          </a:p>
        </p:txBody>
      </p:sp>
      <p:sp>
        <p:nvSpPr>
          <p:cNvPr id="287" name="Google Shape;287;p41"/>
          <p:cNvSpPr txBox="1"/>
          <p:nvPr>
            <p:ph idx="1" type="body"/>
          </p:nvPr>
        </p:nvSpPr>
        <p:spPr>
          <a:xfrm>
            <a:off x="311700" y="1266325"/>
            <a:ext cx="8520600" cy="3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Power consumption</a:t>
            </a:r>
            <a:endParaRPr b="1"/>
          </a:p>
          <a:p>
            <a:pPr indent="-342900" lvl="0" marL="457200" rtl="0" algn="l">
              <a:spcBef>
                <a:spcPts val="1600"/>
              </a:spcBef>
              <a:spcAft>
                <a:spcPts val="0"/>
              </a:spcAft>
              <a:buSzPts val="1800"/>
              <a:buChar char="●"/>
            </a:pPr>
            <a:r>
              <a:rPr b="1" lang="ko"/>
              <a:t>Used FusedLocationProviderClient ← Better battery usage</a:t>
            </a:r>
            <a:endParaRPr b="1"/>
          </a:p>
          <a:p>
            <a:pPr indent="-342900" lvl="0" marL="457200" rtl="0" algn="l">
              <a:spcBef>
                <a:spcPts val="0"/>
              </a:spcBef>
              <a:spcAft>
                <a:spcPts val="0"/>
              </a:spcAft>
              <a:buSzPts val="1800"/>
              <a:buChar char="●"/>
            </a:pPr>
            <a:r>
              <a:rPr b="1" lang="ko"/>
              <a:t>Used inexact 1 minute check interval ← Synchronize with other services</a:t>
            </a:r>
            <a:endParaRPr b="1"/>
          </a:p>
          <a:p>
            <a:pPr indent="-342900" lvl="0" marL="457200" rtl="0" algn="l">
              <a:spcBef>
                <a:spcPts val="0"/>
              </a:spcBef>
              <a:spcAft>
                <a:spcPts val="0"/>
              </a:spcAft>
              <a:buSzPts val="1800"/>
              <a:buChar char="●"/>
            </a:pPr>
            <a:r>
              <a:rPr b="1" lang="ko"/>
              <a:t>Minimize redundant operation</a:t>
            </a:r>
            <a:endParaRPr b="1"/>
          </a:p>
          <a:p>
            <a:pPr indent="0" lvl="0" marL="0" rtl="0" algn="l">
              <a:spcBef>
                <a:spcPts val="1600"/>
              </a:spcBef>
              <a:spcAft>
                <a:spcPts val="0"/>
              </a:spcAft>
              <a:buNone/>
            </a:pPr>
            <a:r>
              <a:rPr lang="ko"/>
              <a:t>Android prohibit background location tracking</a:t>
            </a:r>
            <a:endParaRPr/>
          </a:p>
          <a:p>
            <a:pPr indent="-342900" lvl="0" marL="457200" rtl="0" algn="l">
              <a:spcBef>
                <a:spcPts val="1600"/>
              </a:spcBef>
              <a:spcAft>
                <a:spcPts val="0"/>
              </a:spcAft>
              <a:buSzPts val="1800"/>
              <a:buChar char="●"/>
            </a:pPr>
            <a:r>
              <a:rPr lang="ko"/>
              <a:t>Used ForegroundService</a:t>
            </a:r>
            <a:endParaRPr/>
          </a:p>
          <a:p>
            <a:pPr indent="-342900" lvl="0" marL="457200" rtl="0" algn="l">
              <a:spcBef>
                <a:spcPts val="0"/>
              </a:spcBef>
              <a:spcAft>
                <a:spcPts val="0"/>
              </a:spcAft>
              <a:buSzPts val="1800"/>
              <a:buChar char="●"/>
            </a:pPr>
            <a:r>
              <a:rPr lang="ko"/>
              <a:t>Used FusedLocationProviderClient</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Quick Architecture</a:t>
            </a:r>
            <a:endParaRPr/>
          </a:p>
        </p:txBody>
      </p:sp>
      <p:sp>
        <p:nvSpPr>
          <p:cNvPr id="82" name="Google Shape;82;p15"/>
          <p:cNvSpPr txBox="1"/>
          <p:nvPr>
            <p:ph idx="1" type="body"/>
          </p:nvPr>
        </p:nvSpPr>
        <p:spPr>
          <a:xfrm>
            <a:off x="311700" y="1266325"/>
            <a:ext cx="5396100" cy="3302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ko"/>
              <a:t>Three separate features</a:t>
            </a:r>
            <a:endParaRPr/>
          </a:p>
          <a:p>
            <a:pPr indent="-317500" lvl="1" marL="914400" rtl="0" algn="l">
              <a:lnSpc>
                <a:spcPct val="150000"/>
              </a:lnSpc>
              <a:spcBef>
                <a:spcPts val="0"/>
              </a:spcBef>
              <a:spcAft>
                <a:spcPts val="0"/>
              </a:spcAft>
              <a:buSzPts val="1400"/>
              <a:buChar char="○"/>
            </a:pPr>
            <a:r>
              <a:rPr lang="ko"/>
              <a:t>To-do List &amp; HW Mode / Location-Reminder / App-Blocking</a:t>
            </a:r>
            <a:endParaRPr/>
          </a:p>
          <a:p>
            <a:pPr indent="-342900" lvl="0" marL="457200" rtl="0" algn="l">
              <a:lnSpc>
                <a:spcPct val="150000"/>
              </a:lnSpc>
              <a:spcBef>
                <a:spcPts val="0"/>
              </a:spcBef>
              <a:spcAft>
                <a:spcPts val="0"/>
              </a:spcAft>
              <a:buSzPts val="1800"/>
              <a:buChar char="●"/>
            </a:pPr>
            <a:r>
              <a:rPr lang="ko"/>
              <a:t>Common settings page</a:t>
            </a:r>
            <a:endParaRPr/>
          </a:p>
          <a:p>
            <a:pPr indent="-317500" lvl="1" marL="914400" rtl="0" algn="l">
              <a:lnSpc>
                <a:spcPct val="150000"/>
              </a:lnSpc>
              <a:spcBef>
                <a:spcPts val="0"/>
              </a:spcBef>
              <a:spcAft>
                <a:spcPts val="0"/>
              </a:spcAft>
              <a:buSzPts val="1400"/>
              <a:buChar char="○"/>
            </a:pPr>
            <a:r>
              <a:rPr lang="ko"/>
              <a:t>Controls settings for each function at one page</a:t>
            </a:r>
            <a:endParaRPr/>
          </a:p>
          <a:p>
            <a:pPr indent="-342900" lvl="0" marL="457200" rtl="0" algn="l">
              <a:lnSpc>
                <a:spcPct val="150000"/>
              </a:lnSpc>
              <a:spcBef>
                <a:spcPts val="0"/>
              </a:spcBef>
              <a:spcAft>
                <a:spcPts val="0"/>
              </a:spcAft>
              <a:buSzPts val="1800"/>
              <a:buChar char="●"/>
            </a:pPr>
            <a:r>
              <a:rPr lang="ko"/>
              <a:t>Local Database using Room</a:t>
            </a:r>
            <a:endParaRPr/>
          </a:p>
          <a:p>
            <a:pPr indent="-317500" lvl="1" marL="914400" rtl="0" algn="l">
              <a:lnSpc>
                <a:spcPct val="150000"/>
              </a:lnSpc>
              <a:spcBef>
                <a:spcPts val="0"/>
              </a:spcBef>
              <a:spcAft>
                <a:spcPts val="0"/>
              </a:spcAft>
              <a:buSzPts val="1400"/>
              <a:buChar char="○"/>
            </a:pPr>
            <a:r>
              <a:rPr lang="ko"/>
              <a:t>Separate database for each function</a:t>
            </a:r>
            <a:endParaRPr/>
          </a:p>
          <a:p>
            <a:pPr indent="-342900" lvl="0" marL="457200" rtl="0" algn="l">
              <a:lnSpc>
                <a:spcPct val="150000"/>
              </a:lnSpc>
              <a:spcBef>
                <a:spcPts val="0"/>
              </a:spcBef>
              <a:spcAft>
                <a:spcPts val="0"/>
              </a:spcAft>
              <a:buSzPts val="1800"/>
              <a:buChar char="●"/>
            </a:pPr>
            <a:r>
              <a:rPr lang="ko"/>
              <a:t>Foreground service</a:t>
            </a:r>
            <a:endParaRPr/>
          </a:p>
          <a:p>
            <a:pPr indent="-317500" lvl="1" marL="914400" rtl="0" algn="l">
              <a:lnSpc>
                <a:spcPct val="150000"/>
              </a:lnSpc>
              <a:spcBef>
                <a:spcPts val="0"/>
              </a:spcBef>
              <a:spcAft>
                <a:spcPts val="0"/>
              </a:spcAft>
              <a:buSzPts val="1400"/>
              <a:buChar char="○"/>
            </a:pPr>
            <a:r>
              <a:rPr lang="ko"/>
              <a:t>App-blocking features</a:t>
            </a:r>
            <a:endParaRPr/>
          </a:p>
          <a:p>
            <a:pPr indent="-317500" lvl="1" marL="914400" rtl="0" algn="l">
              <a:lnSpc>
                <a:spcPct val="150000"/>
              </a:lnSpc>
              <a:spcBef>
                <a:spcPts val="0"/>
              </a:spcBef>
              <a:spcAft>
                <a:spcPts val="0"/>
              </a:spcAft>
              <a:buSzPts val="1400"/>
              <a:buChar char="○"/>
            </a:pPr>
            <a:r>
              <a:rPr lang="ko"/>
              <a:t>Location-reminder </a:t>
            </a:r>
            <a:r>
              <a:rPr lang="ko"/>
              <a:t>features</a:t>
            </a:r>
            <a:endParaRPr/>
          </a:p>
        </p:txBody>
      </p:sp>
      <p:pic>
        <p:nvPicPr>
          <p:cNvPr id="83" name="Google Shape;83;p15"/>
          <p:cNvPicPr preferRelativeResize="0"/>
          <p:nvPr/>
        </p:nvPicPr>
        <p:blipFill>
          <a:blip r:embed="rId3">
            <a:alphaModFix/>
          </a:blip>
          <a:stretch>
            <a:fillRect/>
          </a:stretch>
        </p:blipFill>
        <p:spPr>
          <a:xfrm>
            <a:off x="6264000" y="12150"/>
            <a:ext cx="2880001" cy="51191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Key technical challenges</a:t>
            </a:r>
            <a:endParaRPr sz="2400"/>
          </a:p>
        </p:txBody>
      </p:sp>
      <p:sp>
        <p:nvSpPr>
          <p:cNvPr id="293" name="Google Shape;293;p42"/>
          <p:cNvSpPr txBox="1"/>
          <p:nvPr>
            <p:ph idx="1" type="body"/>
          </p:nvPr>
        </p:nvSpPr>
        <p:spPr>
          <a:xfrm>
            <a:off x="235500" y="1266325"/>
            <a:ext cx="6161700" cy="3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Power consumption</a:t>
            </a:r>
            <a:endParaRPr sz="1600"/>
          </a:p>
          <a:p>
            <a:pPr indent="-330200" lvl="0" marL="457200" rtl="0" algn="l">
              <a:spcBef>
                <a:spcPts val="1600"/>
              </a:spcBef>
              <a:spcAft>
                <a:spcPts val="0"/>
              </a:spcAft>
              <a:buSzPts val="1600"/>
              <a:buChar char="●"/>
            </a:pPr>
            <a:r>
              <a:rPr lang="ko" sz="1600"/>
              <a:t>Used FusedLocationProviderClient ← Better battery usage</a:t>
            </a:r>
            <a:endParaRPr sz="1600"/>
          </a:p>
          <a:p>
            <a:pPr indent="-330200" lvl="0" marL="457200" rtl="0" algn="l">
              <a:spcBef>
                <a:spcPts val="0"/>
              </a:spcBef>
              <a:spcAft>
                <a:spcPts val="0"/>
              </a:spcAft>
              <a:buSzPts val="1600"/>
              <a:buChar char="●"/>
            </a:pPr>
            <a:r>
              <a:rPr lang="ko" sz="1600"/>
              <a:t>Used inexact 1 minute check interval ← Synchronize with other services</a:t>
            </a:r>
            <a:endParaRPr sz="1600"/>
          </a:p>
          <a:p>
            <a:pPr indent="-330200" lvl="0" marL="457200" rtl="0" algn="l">
              <a:spcBef>
                <a:spcPts val="0"/>
              </a:spcBef>
              <a:spcAft>
                <a:spcPts val="0"/>
              </a:spcAft>
              <a:buSzPts val="1600"/>
              <a:buChar char="●"/>
            </a:pPr>
            <a:r>
              <a:rPr lang="ko" sz="1600"/>
              <a:t>Minimize redundant operation</a:t>
            </a:r>
            <a:endParaRPr sz="1600"/>
          </a:p>
          <a:p>
            <a:pPr indent="0" lvl="0" marL="0" rtl="0" algn="l">
              <a:spcBef>
                <a:spcPts val="1600"/>
              </a:spcBef>
              <a:spcAft>
                <a:spcPts val="0"/>
              </a:spcAft>
              <a:buNone/>
            </a:pPr>
            <a:r>
              <a:t/>
            </a:r>
            <a:endParaRPr sz="1600"/>
          </a:p>
          <a:p>
            <a:pPr indent="0" lvl="0" marL="0" rtl="0" algn="l">
              <a:spcBef>
                <a:spcPts val="0"/>
              </a:spcBef>
              <a:spcAft>
                <a:spcPts val="0"/>
              </a:spcAft>
              <a:buNone/>
            </a:pPr>
            <a:r>
              <a:rPr b="1" lang="ko"/>
              <a:t>Android prohibit background location tracking</a:t>
            </a:r>
            <a:endParaRPr b="1"/>
          </a:p>
          <a:p>
            <a:pPr indent="-342900" lvl="0" marL="457200" rtl="0" algn="l">
              <a:spcBef>
                <a:spcPts val="1600"/>
              </a:spcBef>
              <a:spcAft>
                <a:spcPts val="0"/>
              </a:spcAft>
              <a:buSzPts val="1800"/>
              <a:buChar char="●"/>
            </a:pPr>
            <a:r>
              <a:rPr b="1" lang="ko"/>
              <a:t>Used ForegroundService</a:t>
            </a:r>
            <a:endParaRPr b="1"/>
          </a:p>
          <a:p>
            <a:pPr indent="-342900" lvl="0" marL="457200" rtl="0" algn="l">
              <a:spcBef>
                <a:spcPts val="0"/>
              </a:spcBef>
              <a:spcAft>
                <a:spcPts val="0"/>
              </a:spcAft>
              <a:buSzPts val="1800"/>
              <a:buChar char="●"/>
            </a:pPr>
            <a:r>
              <a:rPr b="1" lang="ko"/>
              <a:t>Used FusedLocationProviderClient</a:t>
            </a:r>
            <a:endParaRPr b="1"/>
          </a:p>
          <a:p>
            <a:pPr indent="0" lvl="0" marL="0" rtl="0" algn="l">
              <a:spcBef>
                <a:spcPts val="1600"/>
              </a:spcBef>
              <a:spcAft>
                <a:spcPts val="1600"/>
              </a:spcAft>
              <a:buNone/>
            </a:pPr>
            <a:r>
              <a:t/>
            </a:r>
            <a:endParaRPr sz="1600"/>
          </a:p>
        </p:txBody>
      </p:sp>
      <p:pic>
        <p:nvPicPr>
          <p:cNvPr id="294" name="Google Shape;294;p42"/>
          <p:cNvPicPr preferRelativeResize="0"/>
          <p:nvPr/>
        </p:nvPicPr>
        <p:blipFill>
          <a:blip r:embed="rId3">
            <a:alphaModFix/>
          </a:blip>
          <a:stretch>
            <a:fillRect/>
          </a:stretch>
        </p:blipFill>
        <p:spPr>
          <a:xfrm>
            <a:off x="6368663" y="0"/>
            <a:ext cx="2684362" cy="4922374"/>
          </a:xfrm>
          <a:prstGeom prst="rect">
            <a:avLst/>
          </a:prstGeom>
          <a:noFill/>
          <a:ln>
            <a:noFill/>
          </a:ln>
        </p:spPr>
      </p:pic>
      <p:sp>
        <p:nvSpPr>
          <p:cNvPr id="295" name="Google Shape;295;p42"/>
          <p:cNvSpPr/>
          <p:nvPr/>
        </p:nvSpPr>
        <p:spPr>
          <a:xfrm>
            <a:off x="6473450" y="1266325"/>
            <a:ext cx="2421000" cy="54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Going forward </a:t>
            </a:r>
            <a:r>
              <a:rPr lang="ko" sz="2400"/>
              <a:t>Location-Reminder</a:t>
            </a:r>
            <a:endParaRPr/>
          </a:p>
          <a:p>
            <a:pPr indent="0" lvl="0" marL="0" rtl="0" algn="l">
              <a:spcBef>
                <a:spcPts val="0"/>
              </a:spcBef>
              <a:spcAft>
                <a:spcPts val="0"/>
              </a:spcAft>
              <a:buNone/>
            </a:pPr>
            <a:r>
              <a:t/>
            </a:r>
            <a:endParaRPr/>
          </a:p>
        </p:txBody>
      </p:sp>
      <p:sp>
        <p:nvSpPr>
          <p:cNvPr id="301" name="Google Shape;301;p43"/>
          <p:cNvSpPr txBox="1"/>
          <p:nvPr>
            <p:ph idx="1" type="body"/>
          </p:nvPr>
        </p:nvSpPr>
        <p:spPr>
          <a:xfrm>
            <a:off x="105575" y="1231925"/>
            <a:ext cx="6283800" cy="3590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ko"/>
              <a:t>Not yet implemented</a:t>
            </a:r>
            <a:endParaRPr b="1"/>
          </a:p>
          <a:p>
            <a:pPr indent="-317500" lvl="1" marL="914400" rtl="0" algn="l">
              <a:spcBef>
                <a:spcPts val="1600"/>
              </a:spcBef>
              <a:spcAft>
                <a:spcPts val="0"/>
              </a:spcAft>
              <a:buSzPts val="1400"/>
              <a:buChar char="○"/>
            </a:pPr>
            <a:r>
              <a:rPr lang="ko"/>
              <a:t>Gamification</a:t>
            </a:r>
            <a:endParaRPr/>
          </a:p>
          <a:p>
            <a:pPr indent="-317500" lvl="1" marL="914400" rtl="0" algn="l">
              <a:spcBef>
                <a:spcPts val="0"/>
              </a:spcBef>
              <a:spcAft>
                <a:spcPts val="0"/>
              </a:spcAft>
              <a:buSzPts val="1400"/>
              <a:buChar char="○"/>
            </a:pPr>
            <a:r>
              <a:rPr lang="ko"/>
              <a:t>Alarm or Notification* </a:t>
            </a:r>
            <a:endParaRPr/>
          </a:p>
          <a:p>
            <a:pPr indent="-317500" lvl="1" marL="914400" rtl="0" algn="l">
              <a:spcBef>
                <a:spcPts val="0"/>
              </a:spcBef>
              <a:spcAft>
                <a:spcPts val="0"/>
              </a:spcAft>
              <a:buSzPts val="1400"/>
              <a:buChar char="○"/>
            </a:pPr>
            <a:r>
              <a:rPr lang="ko"/>
              <a:t>Multiple test cases</a:t>
            </a:r>
            <a:endParaRPr/>
          </a:p>
          <a:p>
            <a:pPr indent="-317500" lvl="1" marL="914400" rtl="0" algn="l">
              <a:spcBef>
                <a:spcPts val="0"/>
              </a:spcBef>
              <a:spcAft>
                <a:spcPts val="0"/>
              </a:spcAft>
              <a:buSzPts val="1400"/>
              <a:buChar char="○"/>
            </a:pPr>
            <a:r>
              <a:rPr lang="ko"/>
              <a:t>Various settings (turn on/off, duration, result in english?)</a:t>
            </a:r>
            <a:endParaRPr/>
          </a:p>
          <a:p>
            <a:pPr indent="0" lvl="0" marL="457200" rtl="0" algn="l">
              <a:spcBef>
                <a:spcPts val="1600"/>
              </a:spcBef>
              <a:spcAft>
                <a:spcPts val="0"/>
              </a:spcAft>
              <a:buNone/>
            </a:pPr>
            <a:r>
              <a:rPr b="1" lang="ko"/>
              <a:t>Things to improve</a:t>
            </a:r>
            <a:endParaRPr b="1"/>
          </a:p>
          <a:p>
            <a:pPr indent="-317500" lvl="1" marL="914400" rtl="0" algn="l">
              <a:spcBef>
                <a:spcPts val="1600"/>
              </a:spcBef>
              <a:spcAft>
                <a:spcPts val="0"/>
              </a:spcAft>
              <a:buSzPts val="1400"/>
              <a:buChar char="○"/>
            </a:pPr>
            <a:r>
              <a:rPr lang="ko"/>
              <a:t>UI</a:t>
            </a:r>
            <a:endParaRPr/>
          </a:p>
          <a:p>
            <a:pPr indent="-317500" lvl="1" marL="914400" rtl="0" algn="l">
              <a:spcBef>
                <a:spcPts val="0"/>
              </a:spcBef>
              <a:spcAft>
                <a:spcPts val="0"/>
              </a:spcAft>
              <a:buSzPts val="1400"/>
              <a:buChar char="○"/>
            </a:pPr>
            <a:r>
              <a:rPr lang="ko"/>
              <a:t>Better ways to decrease power consumption</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Location-Reminder </a:t>
            </a:r>
            <a:r>
              <a:rPr lang="ko" sz="2400"/>
              <a:t>Final Product</a:t>
            </a:r>
            <a:endParaRPr sz="2400"/>
          </a:p>
        </p:txBody>
      </p:sp>
      <p:pic>
        <p:nvPicPr>
          <p:cNvPr id="307" name="Google Shape;307;p44"/>
          <p:cNvPicPr preferRelativeResize="0"/>
          <p:nvPr/>
        </p:nvPicPr>
        <p:blipFill>
          <a:blip r:embed="rId3">
            <a:alphaModFix/>
          </a:blip>
          <a:stretch>
            <a:fillRect/>
          </a:stretch>
        </p:blipFill>
        <p:spPr>
          <a:xfrm>
            <a:off x="1157650" y="1152425"/>
            <a:ext cx="2004621" cy="3686276"/>
          </a:xfrm>
          <a:prstGeom prst="rect">
            <a:avLst/>
          </a:prstGeom>
          <a:noFill/>
          <a:ln>
            <a:noFill/>
          </a:ln>
        </p:spPr>
      </p:pic>
      <p:pic>
        <p:nvPicPr>
          <p:cNvPr id="308" name="Google Shape;308;p44"/>
          <p:cNvPicPr preferRelativeResize="0"/>
          <p:nvPr/>
        </p:nvPicPr>
        <p:blipFill>
          <a:blip r:embed="rId4">
            <a:alphaModFix/>
          </a:blip>
          <a:stretch>
            <a:fillRect/>
          </a:stretch>
        </p:blipFill>
        <p:spPr>
          <a:xfrm>
            <a:off x="5844398" y="1152425"/>
            <a:ext cx="2141945" cy="3686275"/>
          </a:xfrm>
          <a:prstGeom prst="rect">
            <a:avLst/>
          </a:prstGeom>
          <a:noFill/>
          <a:ln>
            <a:noFill/>
          </a:ln>
        </p:spPr>
      </p:pic>
      <p:pic>
        <p:nvPicPr>
          <p:cNvPr id="309" name="Google Shape;309;p44"/>
          <p:cNvPicPr preferRelativeResize="0"/>
          <p:nvPr/>
        </p:nvPicPr>
        <p:blipFill>
          <a:blip r:embed="rId5">
            <a:alphaModFix/>
          </a:blip>
          <a:stretch>
            <a:fillRect/>
          </a:stretch>
        </p:blipFill>
        <p:spPr>
          <a:xfrm>
            <a:off x="3441234" y="1152425"/>
            <a:ext cx="2124194" cy="3686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Key Takeaways from first part of project</a:t>
            </a:r>
            <a:endParaRPr/>
          </a:p>
        </p:txBody>
      </p:sp>
      <p:sp>
        <p:nvSpPr>
          <p:cNvPr id="315" name="Google Shape;315;p45"/>
          <p:cNvSpPr txBox="1"/>
          <p:nvPr>
            <p:ph idx="1" type="body"/>
          </p:nvPr>
        </p:nvSpPr>
        <p:spPr>
          <a:xfrm>
            <a:off x="311700" y="1316350"/>
            <a:ext cx="8520600" cy="325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ko"/>
              <a:t>Intro to </a:t>
            </a:r>
            <a:r>
              <a:rPr lang="ko"/>
              <a:t>Android Programming with Kotlin</a:t>
            </a:r>
            <a:br>
              <a:rPr lang="ko"/>
            </a:br>
            <a:endParaRPr/>
          </a:p>
          <a:p>
            <a:pPr indent="-342900" lvl="0" marL="457200" rtl="0" algn="l">
              <a:spcBef>
                <a:spcPts val="0"/>
              </a:spcBef>
              <a:spcAft>
                <a:spcPts val="0"/>
              </a:spcAft>
              <a:buSzPts val="1800"/>
              <a:buChar char="●"/>
            </a:pPr>
            <a:r>
              <a:rPr lang="ko"/>
              <a:t>Android MVVM pattern</a:t>
            </a:r>
            <a:br>
              <a:rPr lang="ko"/>
            </a:br>
            <a:endParaRPr/>
          </a:p>
          <a:p>
            <a:pPr indent="-342900" lvl="0" marL="457200" rtl="0" algn="l">
              <a:lnSpc>
                <a:spcPct val="100000"/>
              </a:lnSpc>
              <a:spcBef>
                <a:spcPts val="0"/>
              </a:spcBef>
              <a:spcAft>
                <a:spcPts val="0"/>
              </a:spcAft>
              <a:buSzPts val="1800"/>
              <a:buChar char="●"/>
            </a:pPr>
            <a:r>
              <a:rPr lang="ko"/>
              <a:t>Usage of different APIs</a:t>
            </a:r>
            <a:br>
              <a:rPr lang="ko"/>
            </a:br>
            <a:endParaRPr/>
          </a:p>
          <a:p>
            <a:pPr indent="-342900" lvl="0" marL="457200" rtl="0" algn="l">
              <a:lnSpc>
                <a:spcPct val="100000"/>
              </a:lnSpc>
              <a:spcBef>
                <a:spcPts val="0"/>
              </a:spcBef>
              <a:spcAft>
                <a:spcPts val="0"/>
              </a:spcAft>
              <a:buSzPts val="1800"/>
              <a:buChar char="●"/>
            </a:pPr>
            <a:r>
              <a:rPr lang="ko"/>
              <a:t>Implementation of foreground services to keep app functionality alive</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ko"/>
              <a:t>There is a lot of restrictions and APIs in Android that makes developing challenging!</a:t>
            </a:r>
            <a:endParaRPr/>
          </a:p>
        </p:txBody>
      </p:sp>
      <p:pic>
        <p:nvPicPr>
          <p:cNvPr id="316" name="Google Shape;316;p45"/>
          <p:cNvPicPr preferRelativeResize="0"/>
          <p:nvPr/>
        </p:nvPicPr>
        <p:blipFill>
          <a:blip r:embed="rId3">
            <a:alphaModFix/>
          </a:blip>
          <a:stretch>
            <a:fillRect/>
          </a:stretch>
        </p:blipFill>
        <p:spPr>
          <a:xfrm>
            <a:off x="5025250" y="1751037"/>
            <a:ext cx="3807050" cy="1463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1203450"/>
            <a:ext cx="6123900" cy="367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600">
                <a:solidFill>
                  <a:schemeClr val="dk2"/>
                </a:solidFill>
                <a:latin typeface="Open Sans"/>
                <a:ea typeface="Open Sans"/>
                <a:cs typeface="Open Sans"/>
                <a:sym typeface="Open Sans"/>
              </a:rPr>
              <a:t>Todo List &amp; Homework Mode</a:t>
            </a:r>
            <a:endParaRPr sz="1600">
              <a:solidFill>
                <a:schemeClr val="dk2"/>
              </a:solidFill>
              <a:latin typeface="Open Sans"/>
              <a:ea typeface="Open Sans"/>
              <a:cs typeface="Open Sans"/>
              <a:sym typeface="Open Sans"/>
            </a:endParaRPr>
          </a:p>
          <a:p>
            <a:pPr indent="-304800" lvl="0" marL="457200" rtl="0" algn="l">
              <a:lnSpc>
                <a:spcPct val="115000"/>
              </a:lnSpc>
              <a:spcBef>
                <a:spcPts val="1600"/>
              </a:spcBef>
              <a:spcAft>
                <a:spcPts val="0"/>
              </a:spcAft>
              <a:buClr>
                <a:schemeClr val="dk2"/>
              </a:buClr>
              <a:buSzPts val="1200"/>
              <a:buFont typeface="Open Sans"/>
              <a:buChar char="●"/>
            </a:pPr>
            <a:r>
              <a:rPr b="0" lang="ko" sz="1200">
                <a:solidFill>
                  <a:schemeClr val="dk2"/>
                </a:solidFill>
                <a:latin typeface="Open Sans"/>
                <a:ea typeface="Open Sans"/>
                <a:cs typeface="Open Sans"/>
                <a:sym typeface="Open Sans"/>
              </a:rPr>
              <a:t>Stable homework mode that keeps track of time while the mode is on.</a:t>
            </a:r>
            <a:endParaRPr b="0" sz="1200">
              <a:solidFill>
                <a:schemeClr val="dk2"/>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b="0" lang="ko" sz="1200">
                <a:solidFill>
                  <a:schemeClr val="dk2"/>
                </a:solidFill>
                <a:latin typeface="Open Sans"/>
                <a:ea typeface="Open Sans"/>
                <a:cs typeface="Open Sans"/>
                <a:sym typeface="Open Sans"/>
              </a:rPr>
              <a:t>Send notification and fire the alarm at proper time.</a:t>
            </a:r>
            <a:endParaRPr b="0" sz="1200">
              <a:solidFill>
                <a:schemeClr val="dk2"/>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b="0" lang="ko" sz="1200">
                <a:solidFill>
                  <a:schemeClr val="dk2"/>
                </a:solidFill>
                <a:latin typeface="Open Sans"/>
                <a:ea typeface="Open Sans"/>
                <a:cs typeface="Open Sans"/>
                <a:sym typeface="Open Sans"/>
              </a:rPr>
              <a:t>Accurate detection of user motions ( shaking and walking )</a:t>
            </a:r>
            <a:endParaRPr sz="12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ko" sz="1600">
                <a:solidFill>
                  <a:schemeClr val="dk2"/>
                </a:solidFill>
                <a:latin typeface="Open Sans"/>
                <a:ea typeface="Open Sans"/>
                <a:cs typeface="Open Sans"/>
                <a:sym typeface="Open Sans"/>
              </a:rPr>
              <a:t>App Blocking</a:t>
            </a:r>
            <a:endParaRPr sz="1600">
              <a:solidFill>
                <a:schemeClr val="dk2"/>
              </a:solidFill>
              <a:latin typeface="Open Sans"/>
              <a:ea typeface="Open Sans"/>
              <a:cs typeface="Open Sans"/>
              <a:sym typeface="Open Sans"/>
            </a:endParaRPr>
          </a:p>
          <a:p>
            <a:pPr indent="-304800" lvl="0" marL="457200" rtl="0" algn="l">
              <a:lnSpc>
                <a:spcPct val="115000"/>
              </a:lnSpc>
              <a:spcBef>
                <a:spcPts val="1600"/>
              </a:spcBef>
              <a:spcAft>
                <a:spcPts val="0"/>
              </a:spcAft>
              <a:buClr>
                <a:schemeClr val="dk2"/>
              </a:buClr>
              <a:buSzPts val="1200"/>
              <a:buFont typeface="Open Sans"/>
              <a:buChar char="●"/>
            </a:pPr>
            <a:r>
              <a:rPr b="0" lang="ko" sz="1200">
                <a:solidFill>
                  <a:schemeClr val="dk2"/>
                </a:solidFill>
                <a:latin typeface="Open Sans"/>
                <a:ea typeface="Open Sans"/>
                <a:cs typeface="Open Sans"/>
                <a:sym typeface="Open Sans"/>
              </a:rPr>
              <a:t>Successfully block selected apps based on settings configuration</a:t>
            </a:r>
            <a:endParaRPr b="0" sz="1200">
              <a:solidFill>
                <a:schemeClr val="dk2"/>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b="0" lang="ko" sz="1200">
                <a:solidFill>
                  <a:schemeClr val="dk2"/>
                </a:solidFill>
                <a:latin typeface="Open Sans"/>
                <a:ea typeface="Open Sans"/>
                <a:cs typeface="Open Sans"/>
                <a:sym typeface="Open Sans"/>
              </a:rPr>
              <a:t>Unblock app after step count completed and/or timer completed </a:t>
            </a:r>
            <a:endParaRPr b="0" sz="12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ko" sz="1600">
                <a:solidFill>
                  <a:schemeClr val="dk2"/>
                </a:solidFill>
                <a:latin typeface="Open Sans"/>
                <a:ea typeface="Open Sans"/>
                <a:cs typeface="Open Sans"/>
                <a:sym typeface="Open Sans"/>
              </a:rPr>
              <a:t>Location-Reminder</a:t>
            </a:r>
            <a:endParaRPr sz="1600">
              <a:solidFill>
                <a:schemeClr val="dk2"/>
              </a:solidFill>
              <a:latin typeface="Open Sans"/>
              <a:ea typeface="Open Sans"/>
              <a:cs typeface="Open Sans"/>
              <a:sym typeface="Open Sans"/>
            </a:endParaRPr>
          </a:p>
          <a:p>
            <a:pPr indent="-304800" lvl="0" marL="457200" rtl="0" algn="l">
              <a:lnSpc>
                <a:spcPct val="115000"/>
              </a:lnSpc>
              <a:spcBef>
                <a:spcPts val="1600"/>
              </a:spcBef>
              <a:spcAft>
                <a:spcPts val="0"/>
              </a:spcAft>
              <a:buClr>
                <a:schemeClr val="dk2"/>
              </a:buClr>
              <a:buSzPts val="1200"/>
              <a:buFont typeface="Open Sans"/>
              <a:buChar char="●"/>
            </a:pPr>
            <a:r>
              <a:rPr b="0" lang="ko" sz="1200">
                <a:solidFill>
                  <a:schemeClr val="dk2"/>
                </a:solidFill>
                <a:latin typeface="Open Sans"/>
                <a:ea typeface="Open Sans"/>
                <a:cs typeface="Open Sans"/>
                <a:sym typeface="Open Sans"/>
              </a:rPr>
              <a:t>Stable location tracking and travel time estimation</a:t>
            </a:r>
            <a:endParaRPr b="0" sz="1200">
              <a:solidFill>
                <a:schemeClr val="dk2"/>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b="0" lang="ko" sz="1200">
                <a:solidFill>
                  <a:schemeClr val="dk2"/>
                </a:solidFill>
                <a:latin typeface="Open Sans"/>
                <a:ea typeface="Open Sans"/>
                <a:cs typeface="Open Sans"/>
                <a:sym typeface="Open Sans"/>
              </a:rPr>
              <a:t>Send notification and fire the alarm at proper time.</a:t>
            </a:r>
            <a:endParaRPr b="0" sz="1200">
              <a:solidFill>
                <a:schemeClr val="dk2"/>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b="0" lang="ko" sz="1200">
                <a:solidFill>
                  <a:schemeClr val="dk2"/>
                </a:solidFill>
                <a:latin typeface="Open Sans"/>
                <a:ea typeface="Open Sans"/>
                <a:cs typeface="Open Sans"/>
                <a:sym typeface="Open Sans"/>
              </a:rPr>
              <a:t>Reward and penalize properly in gamification</a:t>
            </a:r>
            <a:endParaRPr sz="16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600">
              <a:solidFill>
                <a:schemeClr val="dk2"/>
              </a:solidFill>
              <a:latin typeface="Open Sans"/>
              <a:ea typeface="Open Sans"/>
              <a:cs typeface="Open Sans"/>
              <a:sym typeface="Open Sans"/>
            </a:endParaRPr>
          </a:p>
        </p:txBody>
      </p:sp>
      <p:sp>
        <p:nvSpPr>
          <p:cNvPr id="322" name="Google Shape;322;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Final Deliverable &amp; Success Criteria</a:t>
            </a:r>
            <a:endParaRPr sz="2400"/>
          </a:p>
        </p:txBody>
      </p:sp>
      <p:pic>
        <p:nvPicPr>
          <p:cNvPr id="323" name="Google Shape;323;p46"/>
          <p:cNvPicPr preferRelativeResize="0"/>
          <p:nvPr/>
        </p:nvPicPr>
        <p:blipFill rotWithShape="1">
          <a:blip r:embed="rId3">
            <a:alphaModFix/>
          </a:blip>
          <a:srcRect b="5633" l="0" r="0" t="4227"/>
          <a:stretch/>
        </p:blipFill>
        <p:spPr>
          <a:xfrm>
            <a:off x="5969400" y="2930200"/>
            <a:ext cx="2939100" cy="1822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Project Schedule</a:t>
            </a:r>
            <a:endParaRPr/>
          </a:p>
        </p:txBody>
      </p:sp>
      <p:sp>
        <p:nvSpPr>
          <p:cNvPr id="89" name="Google Shape;89;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000"/>
              <a:t>Spreadsheet ( Project Plan , Check up on the progress ) : </a:t>
            </a:r>
            <a:r>
              <a:rPr lang="ko" sz="1100" u="sng">
                <a:solidFill>
                  <a:schemeClr val="accent5"/>
                </a:solidFill>
                <a:latin typeface="Arial"/>
                <a:ea typeface="Arial"/>
                <a:cs typeface="Arial"/>
                <a:sym typeface="Arial"/>
                <a:hlinkClick r:id="rId3"/>
              </a:rPr>
              <a:t>https://docs.google.com/spreadsheets/d/1QyvoBminOBTyXSOlePHeygPNn8a5bCXSTumpKnIcDBE/edit#gid=1533464390</a:t>
            </a:r>
            <a:endParaRPr b="1" sz="1000"/>
          </a:p>
          <a:p>
            <a:pPr indent="0" lvl="0" marL="0" rtl="0" algn="l">
              <a:spcBef>
                <a:spcPts val="1600"/>
              </a:spcBef>
              <a:spcAft>
                <a:spcPts val="0"/>
              </a:spcAft>
              <a:buNone/>
            </a:pPr>
            <a:r>
              <a:rPr b="1" lang="ko" sz="1000"/>
              <a:t>Git Issues ( Easy Daily Management ) : </a:t>
            </a:r>
            <a:r>
              <a:rPr lang="ko" sz="1100" u="sng">
                <a:solidFill>
                  <a:schemeClr val="accent5"/>
                </a:solidFill>
                <a:latin typeface="Arial"/>
                <a:ea typeface="Arial"/>
                <a:cs typeface="Arial"/>
                <a:sym typeface="Arial"/>
                <a:hlinkClick r:id="rId4"/>
              </a:rPr>
              <a:t>https://github.com/ywj7373/MC-group2/issues</a:t>
            </a:r>
            <a:endParaRPr/>
          </a:p>
          <a:p>
            <a:pPr indent="0" lvl="0" marL="0" rtl="0" algn="l">
              <a:spcBef>
                <a:spcPts val="1600"/>
              </a:spcBef>
              <a:spcAft>
                <a:spcPts val="0"/>
              </a:spcAft>
              <a:buNone/>
            </a:pPr>
            <a:r>
              <a:rPr b="1" lang="ko"/>
              <a:t>What has been done</a:t>
            </a:r>
            <a:endParaRPr b="1"/>
          </a:p>
          <a:p>
            <a:pPr indent="-342900" lvl="0" marL="457200" rtl="0" algn="l">
              <a:spcBef>
                <a:spcPts val="1600"/>
              </a:spcBef>
              <a:spcAft>
                <a:spcPts val="0"/>
              </a:spcAft>
              <a:buSzPts val="1800"/>
              <a:buChar char="●"/>
            </a:pPr>
            <a:r>
              <a:rPr lang="ko"/>
              <a:t>Getting familiar with Android development with Kotlin</a:t>
            </a:r>
            <a:endParaRPr/>
          </a:p>
          <a:p>
            <a:pPr indent="-342900" lvl="0" marL="457200" rtl="0" algn="l">
              <a:spcBef>
                <a:spcPts val="0"/>
              </a:spcBef>
              <a:spcAft>
                <a:spcPts val="0"/>
              </a:spcAft>
              <a:buSzPts val="1800"/>
              <a:buChar char="●"/>
            </a:pPr>
            <a:r>
              <a:rPr lang="ko"/>
              <a:t>Implement basic functionality of the project (details </a:t>
            </a:r>
            <a:r>
              <a:rPr lang="ko"/>
              <a:t>later</a:t>
            </a:r>
            <a:r>
              <a:rPr lang="ko"/>
              <a:t>)</a:t>
            </a:r>
            <a:endParaRPr/>
          </a:p>
          <a:p>
            <a:pPr indent="0" lvl="0" marL="0" rtl="0" algn="l">
              <a:spcBef>
                <a:spcPts val="1600"/>
              </a:spcBef>
              <a:spcAft>
                <a:spcPts val="0"/>
              </a:spcAft>
              <a:buNone/>
            </a:pPr>
            <a:r>
              <a:rPr b="1" lang="ko"/>
              <a:t>What will be done</a:t>
            </a:r>
            <a:endParaRPr b="1"/>
          </a:p>
          <a:p>
            <a:pPr indent="-342900" lvl="0" marL="457200" rtl="0" algn="l">
              <a:spcBef>
                <a:spcPts val="1600"/>
              </a:spcBef>
              <a:spcAft>
                <a:spcPts val="0"/>
              </a:spcAft>
              <a:buSzPts val="1800"/>
              <a:buChar char="●"/>
            </a:pPr>
            <a:r>
              <a:rPr lang="ko"/>
              <a:t>Implement the features that have not been completed yet (details later)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Project Schedule - Deviations</a:t>
            </a:r>
            <a:endParaRPr/>
          </a:p>
        </p:txBody>
      </p:sp>
      <p:sp>
        <p:nvSpPr>
          <p:cNvPr id="95" name="Google Shape;95;p17"/>
          <p:cNvSpPr txBox="1"/>
          <p:nvPr>
            <p:ph idx="1" type="body"/>
          </p:nvPr>
        </p:nvSpPr>
        <p:spPr>
          <a:xfrm>
            <a:off x="311700" y="1266325"/>
            <a:ext cx="8520600" cy="371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ko"/>
              <a:t>To-do List &amp; Homework mode</a:t>
            </a:r>
            <a:endParaRPr b="1"/>
          </a:p>
          <a:p>
            <a:pPr indent="-342900" lvl="1" marL="914400" rtl="0" algn="l">
              <a:spcBef>
                <a:spcPts val="0"/>
              </a:spcBef>
              <a:spcAft>
                <a:spcPts val="0"/>
              </a:spcAft>
              <a:buSzPts val="1800"/>
              <a:buChar char="○"/>
            </a:pPr>
            <a:r>
              <a:rPr lang="ko" sz="1800"/>
              <a:t>Have not made basic version of  motion detector</a:t>
            </a:r>
            <a:endParaRPr sz="1800"/>
          </a:p>
          <a:p>
            <a:pPr indent="-342900" lvl="0" marL="457200" rtl="0" algn="l">
              <a:spcBef>
                <a:spcPts val="1000"/>
              </a:spcBef>
              <a:spcAft>
                <a:spcPts val="0"/>
              </a:spcAft>
              <a:buSzPts val="1800"/>
              <a:buChar char="●"/>
            </a:pPr>
            <a:r>
              <a:rPr b="1" lang="ko"/>
              <a:t>App blocking</a:t>
            </a:r>
            <a:endParaRPr b="1"/>
          </a:p>
          <a:p>
            <a:pPr indent="-342900" lvl="1" marL="914400" rtl="0" algn="l">
              <a:spcBef>
                <a:spcPts val="0"/>
              </a:spcBef>
              <a:spcAft>
                <a:spcPts val="0"/>
              </a:spcAft>
              <a:buSzPts val="1800"/>
              <a:buChar char="○"/>
            </a:pPr>
            <a:r>
              <a:rPr lang="ko" sz="1800"/>
              <a:t>Step count feature for unblocking not fulfilled (not a core feature)</a:t>
            </a:r>
            <a:endParaRPr sz="1800"/>
          </a:p>
          <a:p>
            <a:pPr indent="-342900" lvl="1" marL="914400" rtl="0" algn="l">
              <a:spcBef>
                <a:spcPts val="1000"/>
              </a:spcBef>
              <a:spcAft>
                <a:spcPts val="0"/>
              </a:spcAft>
              <a:buSzPts val="1800"/>
              <a:buChar char="○"/>
            </a:pPr>
            <a:r>
              <a:rPr lang="ko" sz="1800"/>
              <a:t>Not implemented information notifications</a:t>
            </a:r>
            <a:endParaRPr sz="1800"/>
          </a:p>
          <a:p>
            <a:pPr indent="-342900" lvl="0" marL="457200" rtl="0" algn="l">
              <a:spcBef>
                <a:spcPts val="1000"/>
              </a:spcBef>
              <a:spcAft>
                <a:spcPts val="0"/>
              </a:spcAft>
              <a:buSzPts val="1800"/>
              <a:buChar char="●"/>
            </a:pPr>
            <a:r>
              <a:rPr b="1" lang="ko"/>
              <a:t>Location-Reminder</a:t>
            </a:r>
            <a:endParaRPr b="1"/>
          </a:p>
          <a:p>
            <a:pPr indent="-342900" lvl="1" marL="914400" rtl="0" algn="l">
              <a:spcBef>
                <a:spcPts val="0"/>
              </a:spcBef>
              <a:spcAft>
                <a:spcPts val="0"/>
              </a:spcAft>
              <a:buSzPts val="1800"/>
              <a:buChar char="○"/>
            </a:pPr>
            <a:r>
              <a:rPr lang="ko" sz="1800"/>
              <a:t>Notification alert not yet implemented</a:t>
            </a:r>
            <a:endParaRPr sz="1800"/>
          </a:p>
          <a:p>
            <a:pPr indent="-342900" lvl="1" marL="914400" rtl="0" algn="l">
              <a:spcBef>
                <a:spcPts val="0"/>
              </a:spcBef>
              <a:spcAft>
                <a:spcPts val="0"/>
              </a:spcAft>
              <a:buSzPts val="1800"/>
              <a:buChar char="○"/>
            </a:pPr>
            <a:r>
              <a:rPr lang="ko" sz="1800"/>
              <a:t>Not implemented gamification </a:t>
            </a:r>
            <a:endParaRPr sz="18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286350" y="17306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4800"/>
              <a:t>To-Do List &amp; HW</a:t>
            </a:r>
            <a:r>
              <a:rPr lang="ko" sz="4800"/>
              <a:t> Feature</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To-Do List &amp; Homework Mode </a:t>
            </a:r>
            <a:r>
              <a:rPr lang="ko" sz="2400"/>
              <a:t>DEMO</a:t>
            </a:r>
            <a:endParaRPr sz="2400"/>
          </a:p>
        </p:txBody>
      </p:sp>
      <p:sp>
        <p:nvSpPr>
          <p:cNvPr id="106" name="Google Shape;106;p19"/>
          <p:cNvSpPr txBox="1"/>
          <p:nvPr>
            <p:ph idx="1" type="body"/>
          </p:nvPr>
        </p:nvSpPr>
        <p:spPr>
          <a:xfrm>
            <a:off x="311700" y="1266325"/>
            <a:ext cx="42603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ko"/>
              <a:t>Common To-Do List functions</a:t>
            </a:r>
            <a:endParaRPr b="1"/>
          </a:p>
          <a:p>
            <a:pPr indent="-317500" lvl="1" marL="914400" rtl="0" algn="l">
              <a:spcBef>
                <a:spcPts val="0"/>
              </a:spcBef>
              <a:spcAft>
                <a:spcPts val="0"/>
              </a:spcAft>
              <a:buSzPts val="1400"/>
              <a:buChar char="○"/>
            </a:pPr>
            <a:r>
              <a:rPr lang="ko"/>
              <a:t>Mark tasks done, undone</a:t>
            </a:r>
            <a:endParaRPr/>
          </a:p>
          <a:p>
            <a:pPr indent="-317500" lvl="1" marL="914400" rtl="0" algn="l">
              <a:spcBef>
                <a:spcPts val="0"/>
              </a:spcBef>
              <a:spcAft>
                <a:spcPts val="0"/>
              </a:spcAft>
              <a:buSzPts val="1400"/>
              <a:buChar char="○"/>
            </a:pPr>
            <a:r>
              <a:rPr lang="ko"/>
              <a:t>add, delete tasks</a:t>
            </a:r>
            <a:endParaRPr/>
          </a:p>
          <a:p>
            <a:pPr indent="-342900" lvl="0" marL="457200" rtl="0" algn="l">
              <a:spcBef>
                <a:spcPts val="0"/>
              </a:spcBef>
              <a:spcAft>
                <a:spcPts val="0"/>
              </a:spcAft>
              <a:buSzPts val="1800"/>
              <a:buChar char="●"/>
            </a:pPr>
            <a:r>
              <a:rPr b="1" lang="ko"/>
              <a:t>Homework Mode</a:t>
            </a:r>
            <a:endParaRPr b="1"/>
          </a:p>
          <a:p>
            <a:pPr indent="-317500" lvl="1" marL="914400" rtl="0" algn="l">
              <a:spcBef>
                <a:spcPts val="0"/>
              </a:spcBef>
              <a:spcAft>
                <a:spcPts val="0"/>
              </a:spcAft>
              <a:buSzPts val="1400"/>
              <a:buChar char="○"/>
            </a:pPr>
            <a:r>
              <a:rPr lang="ko"/>
              <a:t>Homework mode activates instant app blocking on the list of apps set in the settings page</a:t>
            </a:r>
            <a:endParaRPr/>
          </a:p>
          <a:p>
            <a:pPr indent="-317500" lvl="1" marL="914400" rtl="0" algn="l">
              <a:spcBef>
                <a:spcPts val="0"/>
              </a:spcBef>
              <a:spcAft>
                <a:spcPts val="0"/>
              </a:spcAft>
              <a:buSzPts val="1400"/>
              <a:buChar char="○"/>
            </a:pPr>
            <a:r>
              <a:rPr lang="ko"/>
              <a:t>Alarm goes off if a user does not check in before timer ends</a:t>
            </a:r>
            <a:endParaRPr/>
          </a:p>
          <a:p>
            <a:pPr indent="-317500" lvl="1" marL="914400" rtl="0" algn="l">
              <a:spcBef>
                <a:spcPts val="0"/>
              </a:spcBef>
              <a:spcAft>
                <a:spcPts val="0"/>
              </a:spcAft>
              <a:buSzPts val="1400"/>
              <a:buChar char="○"/>
            </a:pPr>
            <a:r>
              <a:rPr lang="ko"/>
              <a:t>Alarm can be turned off by making some motions ( shaking the phone 10 times or walk 30 steps around)</a:t>
            </a:r>
            <a:endParaRPr/>
          </a:p>
        </p:txBody>
      </p:sp>
      <p:pic>
        <p:nvPicPr>
          <p:cNvPr id="107" name="Google Shape;107;p19"/>
          <p:cNvPicPr preferRelativeResize="0"/>
          <p:nvPr/>
        </p:nvPicPr>
        <p:blipFill>
          <a:blip r:embed="rId3">
            <a:alphaModFix/>
          </a:blip>
          <a:stretch>
            <a:fillRect/>
          </a:stretch>
        </p:blipFill>
        <p:spPr>
          <a:xfrm>
            <a:off x="6264000" y="11750"/>
            <a:ext cx="2880001" cy="5119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To-Do List &amp; Homework Mode </a:t>
            </a:r>
            <a:r>
              <a:rPr lang="ko" sz="2400"/>
              <a:t>DEMO</a:t>
            </a:r>
            <a:endParaRPr/>
          </a:p>
        </p:txBody>
      </p:sp>
      <p:sp>
        <p:nvSpPr>
          <p:cNvPr id="113" name="Google Shape;113;p20"/>
          <p:cNvSpPr txBox="1"/>
          <p:nvPr>
            <p:ph idx="1" type="body"/>
          </p:nvPr>
        </p:nvSpPr>
        <p:spPr>
          <a:xfrm>
            <a:off x="311700" y="1266325"/>
            <a:ext cx="42603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ko"/>
              <a:t>Common To-Do List functions</a:t>
            </a:r>
            <a:endParaRPr b="1"/>
          </a:p>
          <a:p>
            <a:pPr indent="-317500" lvl="1" marL="914400" rtl="0" algn="l">
              <a:spcBef>
                <a:spcPts val="0"/>
              </a:spcBef>
              <a:spcAft>
                <a:spcPts val="0"/>
              </a:spcAft>
              <a:buSzPts val="1400"/>
              <a:buChar char="○"/>
            </a:pPr>
            <a:r>
              <a:rPr b="1" lang="ko"/>
              <a:t>Mark tasks done, undone</a:t>
            </a:r>
            <a:endParaRPr b="1"/>
          </a:p>
          <a:p>
            <a:pPr indent="-317500" lvl="1" marL="914400" rtl="0" algn="l">
              <a:spcBef>
                <a:spcPts val="0"/>
              </a:spcBef>
              <a:spcAft>
                <a:spcPts val="0"/>
              </a:spcAft>
              <a:buSzPts val="1400"/>
              <a:buChar char="○"/>
            </a:pPr>
            <a:r>
              <a:rPr b="1" lang="ko"/>
              <a:t>add, delete tasks</a:t>
            </a:r>
            <a:endParaRPr b="1"/>
          </a:p>
          <a:p>
            <a:pPr indent="-342900" lvl="0" marL="457200" rtl="0" algn="l">
              <a:spcBef>
                <a:spcPts val="0"/>
              </a:spcBef>
              <a:spcAft>
                <a:spcPts val="0"/>
              </a:spcAft>
              <a:buClr>
                <a:srgbClr val="CCCCCC"/>
              </a:buClr>
              <a:buSzPts val="1800"/>
              <a:buChar char="●"/>
            </a:pPr>
            <a:r>
              <a:rPr lang="ko">
                <a:solidFill>
                  <a:srgbClr val="CCCCCC"/>
                </a:solidFill>
              </a:rPr>
              <a:t>Homework Mode</a:t>
            </a:r>
            <a:endParaRPr>
              <a:solidFill>
                <a:srgbClr val="CCCCCC"/>
              </a:solidFill>
            </a:endParaRPr>
          </a:p>
          <a:p>
            <a:pPr indent="-317500" lvl="1" marL="914400" rtl="0" algn="l">
              <a:spcBef>
                <a:spcPts val="0"/>
              </a:spcBef>
              <a:spcAft>
                <a:spcPts val="0"/>
              </a:spcAft>
              <a:buClr>
                <a:srgbClr val="CCCCCC"/>
              </a:buClr>
              <a:buSzPts val="1400"/>
              <a:buChar char="○"/>
            </a:pPr>
            <a:r>
              <a:rPr lang="ko">
                <a:solidFill>
                  <a:srgbClr val="CCCCCC"/>
                </a:solidFill>
              </a:rPr>
              <a:t>Homework mode activates instant app blocking on the list of apps set in the settings page</a:t>
            </a:r>
            <a:endParaRPr>
              <a:solidFill>
                <a:srgbClr val="CCCCCC"/>
              </a:solidFill>
            </a:endParaRPr>
          </a:p>
          <a:p>
            <a:pPr indent="-317500" lvl="1" marL="914400" rtl="0" algn="l">
              <a:spcBef>
                <a:spcPts val="0"/>
              </a:spcBef>
              <a:spcAft>
                <a:spcPts val="0"/>
              </a:spcAft>
              <a:buClr>
                <a:srgbClr val="CCCCCC"/>
              </a:buClr>
              <a:buSzPts val="1400"/>
              <a:buChar char="○"/>
            </a:pPr>
            <a:r>
              <a:rPr lang="ko">
                <a:solidFill>
                  <a:srgbClr val="CCCCCC"/>
                </a:solidFill>
              </a:rPr>
              <a:t>Alarm goes off if a user does not check in before timer ends</a:t>
            </a:r>
            <a:endParaRPr>
              <a:solidFill>
                <a:srgbClr val="CCCCCC"/>
              </a:solidFill>
            </a:endParaRPr>
          </a:p>
          <a:p>
            <a:pPr indent="-317500" lvl="1" marL="914400" rtl="0" algn="l">
              <a:spcBef>
                <a:spcPts val="0"/>
              </a:spcBef>
              <a:spcAft>
                <a:spcPts val="0"/>
              </a:spcAft>
              <a:buClr>
                <a:srgbClr val="CCCCCC"/>
              </a:buClr>
              <a:buSzPts val="1400"/>
              <a:buChar char="○"/>
            </a:pPr>
            <a:r>
              <a:rPr lang="ko">
                <a:solidFill>
                  <a:srgbClr val="CCCCCC"/>
                </a:solidFill>
              </a:rPr>
              <a:t>Alarm can be turned off by making some motions ( shaking the phone 10 times or walk 30 steps around)</a:t>
            </a:r>
            <a:endParaRPr>
              <a:solidFill>
                <a:srgbClr val="CCCCCC"/>
              </a:solidFill>
            </a:endParaRPr>
          </a:p>
        </p:txBody>
      </p:sp>
      <p:pic>
        <p:nvPicPr>
          <p:cNvPr id="114" name="Google Shape;114;p20"/>
          <p:cNvPicPr preferRelativeResize="0"/>
          <p:nvPr/>
        </p:nvPicPr>
        <p:blipFill>
          <a:blip r:embed="rId3">
            <a:alphaModFix/>
          </a:blip>
          <a:stretch>
            <a:fillRect/>
          </a:stretch>
        </p:blipFill>
        <p:spPr>
          <a:xfrm>
            <a:off x="6264000" y="11750"/>
            <a:ext cx="2880000" cy="512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To-Do List &amp; Homework Mode </a:t>
            </a:r>
            <a:r>
              <a:rPr lang="ko" sz="2400"/>
              <a:t>DEMO</a:t>
            </a:r>
            <a:endParaRPr/>
          </a:p>
        </p:txBody>
      </p:sp>
      <p:sp>
        <p:nvSpPr>
          <p:cNvPr id="120" name="Google Shape;120;p21"/>
          <p:cNvSpPr txBox="1"/>
          <p:nvPr>
            <p:ph idx="1" type="body"/>
          </p:nvPr>
        </p:nvSpPr>
        <p:spPr>
          <a:xfrm>
            <a:off x="311700" y="1266325"/>
            <a:ext cx="42603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ko"/>
              <a:t>Common To-Do List functions</a:t>
            </a:r>
            <a:endParaRPr b="1"/>
          </a:p>
          <a:p>
            <a:pPr indent="-317500" lvl="1" marL="914400" rtl="0" algn="l">
              <a:spcBef>
                <a:spcPts val="0"/>
              </a:spcBef>
              <a:spcAft>
                <a:spcPts val="0"/>
              </a:spcAft>
              <a:buSzPts val="1400"/>
              <a:buChar char="○"/>
            </a:pPr>
            <a:r>
              <a:rPr b="1" lang="ko"/>
              <a:t>Mark tasks done, undone</a:t>
            </a:r>
            <a:endParaRPr b="1"/>
          </a:p>
          <a:p>
            <a:pPr indent="-317500" lvl="1" marL="914400" rtl="0" algn="l">
              <a:spcBef>
                <a:spcPts val="0"/>
              </a:spcBef>
              <a:spcAft>
                <a:spcPts val="0"/>
              </a:spcAft>
              <a:buSzPts val="1400"/>
              <a:buChar char="○"/>
            </a:pPr>
            <a:r>
              <a:rPr b="1" lang="ko"/>
              <a:t>add, delete tasks</a:t>
            </a:r>
            <a:endParaRPr b="1"/>
          </a:p>
          <a:p>
            <a:pPr indent="-342900" lvl="0" marL="457200" rtl="0" algn="l">
              <a:spcBef>
                <a:spcPts val="0"/>
              </a:spcBef>
              <a:spcAft>
                <a:spcPts val="0"/>
              </a:spcAft>
              <a:buClr>
                <a:srgbClr val="CCCCCC"/>
              </a:buClr>
              <a:buSzPts val="1800"/>
              <a:buChar char="●"/>
            </a:pPr>
            <a:r>
              <a:rPr lang="ko">
                <a:solidFill>
                  <a:srgbClr val="CCCCCC"/>
                </a:solidFill>
              </a:rPr>
              <a:t>Homework Mode</a:t>
            </a:r>
            <a:endParaRPr>
              <a:solidFill>
                <a:srgbClr val="CCCCCC"/>
              </a:solidFill>
            </a:endParaRPr>
          </a:p>
          <a:p>
            <a:pPr indent="-317500" lvl="1" marL="914400" rtl="0" algn="l">
              <a:spcBef>
                <a:spcPts val="0"/>
              </a:spcBef>
              <a:spcAft>
                <a:spcPts val="0"/>
              </a:spcAft>
              <a:buClr>
                <a:srgbClr val="CCCCCC"/>
              </a:buClr>
              <a:buSzPts val="1400"/>
              <a:buChar char="○"/>
            </a:pPr>
            <a:r>
              <a:rPr lang="ko">
                <a:solidFill>
                  <a:srgbClr val="CCCCCC"/>
                </a:solidFill>
              </a:rPr>
              <a:t>Homework mode activates instant app blocking on the list of apps set in the settings page</a:t>
            </a:r>
            <a:endParaRPr>
              <a:solidFill>
                <a:srgbClr val="CCCCCC"/>
              </a:solidFill>
            </a:endParaRPr>
          </a:p>
          <a:p>
            <a:pPr indent="-317500" lvl="1" marL="914400" rtl="0" algn="l">
              <a:spcBef>
                <a:spcPts val="0"/>
              </a:spcBef>
              <a:spcAft>
                <a:spcPts val="0"/>
              </a:spcAft>
              <a:buClr>
                <a:srgbClr val="CCCCCC"/>
              </a:buClr>
              <a:buSzPts val="1400"/>
              <a:buChar char="○"/>
            </a:pPr>
            <a:r>
              <a:rPr lang="ko">
                <a:solidFill>
                  <a:srgbClr val="CCCCCC"/>
                </a:solidFill>
              </a:rPr>
              <a:t>Alarm goes off if a user does not check in before timer ends</a:t>
            </a:r>
            <a:endParaRPr>
              <a:solidFill>
                <a:srgbClr val="CCCCCC"/>
              </a:solidFill>
            </a:endParaRPr>
          </a:p>
          <a:p>
            <a:pPr indent="-317500" lvl="1" marL="914400" rtl="0" algn="l">
              <a:spcBef>
                <a:spcPts val="0"/>
              </a:spcBef>
              <a:spcAft>
                <a:spcPts val="0"/>
              </a:spcAft>
              <a:buClr>
                <a:srgbClr val="CCCCCC"/>
              </a:buClr>
              <a:buSzPts val="1400"/>
              <a:buChar char="○"/>
            </a:pPr>
            <a:r>
              <a:rPr lang="ko">
                <a:solidFill>
                  <a:srgbClr val="CCCCCC"/>
                </a:solidFill>
              </a:rPr>
              <a:t>Alarm can be turned off by making some motions ( shaking the phone 10 times or walk 30 steps around)</a:t>
            </a:r>
            <a:endParaRPr>
              <a:solidFill>
                <a:srgbClr val="CCCCCC"/>
              </a:solidFill>
            </a:endParaRPr>
          </a:p>
        </p:txBody>
      </p:sp>
      <p:pic>
        <p:nvPicPr>
          <p:cNvPr id="121" name="Google Shape;121;p21"/>
          <p:cNvPicPr preferRelativeResize="0"/>
          <p:nvPr/>
        </p:nvPicPr>
        <p:blipFill>
          <a:blip r:embed="rId3">
            <a:alphaModFix/>
          </a:blip>
          <a:stretch>
            <a:fillRect/>
          </a:stretch>
        </p:blipFill>
        <p:spPr>
          <a:xfrm>
            <a:off x="6264000" y="10800"/>
            <a:ext cx="2880000" cy="512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